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handoutMasterIdLst>
    <p:handoutMasterId r:id="rId22"/>
  </p:handoutMasterIdLst>
  <p:sldIdLst>
    <p:sldId id="985" r:id="rId2"/>
    <p:sldId id="959" r:id="rId3"/>
    <p:sldId id="991" r:id="rId4"/>
    <p:sldId id="986" r:id="rId5"/>
    <p:sldId id="987" r:id="rId6"/>
    <p:sldId id="988" r:id="rId7"/>
    <p:sldId id="989" r:id="rId8"/>
    <p:sldId id="990" r:id="rId9"/>
    <p:sldId id="951" r:id="rId10"/>
    <p:sldId id="952" r:id="rId11"/>
    <p:sldId id="953" r:id="rId12"/>
    <p:sldId id="983" r:id="rId13"/>
    <p:sldId id="955" r:id="rId14"/>
    <p:sldId id="957" r:id="rId15"/>
    <p:sldId id="982" r:id="rId16"/>
    <p:sldId id="910" r:id="rId17"/>
    <p:sldId id="925" r:id="rId18"/>
    <p:sldId id="973" r:id="rId19"/>
    <p:sldId id="923" r:id="rId20"/>
  </p:sldIdLst>
  <p:sldSz cx="9144000" cy="5143500" type="screen16x9"/>
  <p:notesSz cx="6797675" cy="9926638"/>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Arial Black" panose="020B0A04020102020204" pitchFamily="3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Kashin" initials="AK" lastIdx="3" clrIdx="0"/>
  <p:cmAuthor id="1" name="Кузнецова Надежда Михайловна" initials="КНМ"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3EB"/>
    <a:srgbClr val="003366"/>
    <a:srgbClr val="000066"/>
    <a:srgbClr val="003399"/>
    <a:srgbClr val="FF5050"/>
    <a:srgbClr val="5DC392"/>
    <a:srgbClr val="004070"/>
    <a:srgbClr val="10499C"/>
    <a:srgbClr val="0066CC"/>
    <a:srgbClr val="0E3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7368" autoAdjust="0"/>
  </p:normalViewPr>
  <p:slideViewPr>
    <p:cSldViewPr>
      <p:cViewPr varScale="1">
        <p:scale>
          <a:sx n="92" d="100"/>
          <a:sy n="92" d="100"/>
        </p:scale>
        <p:origin x="612" y="84"/>
      </p:cViewPr>
      <p:guideLst>
        <p:guide orient="horz" pos="1620"/>
        <p:guide pos="2880"/>
      </p:guideLst>
    </p:cSldViewPr>
  </p:slideViewPr>
  <p:notesTextViewPr>
    <p:cViewPr>
      <p:scale>
        <a:sx n="200" d="100"/>
        <a:sy n="200" d="100"/>
      </p:scale>
      <p:origin x="0" y="0"/>
    </p:cViewPr>
  </p:notesTextViewPr>
  <p:sorterViewPr>
    <p:cViewPr>
      <p:scale>
        <a:sx n="150" d="100"/>
        <a:sy n="150" d="100"/>
      </p:scale>
      <p:origin x="0" y="0"/>
    </p:cViewPr>
  </p:sorterViewPr>
  <p:notesViewPr>
    <p:cSldViewPr>
      <p:cViewPr varScale="1">
        <p:scale>
          <a:sx n="86" d="100"/>
          <a:sy n="86"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02FCB-770E-4CD0-8A62-090CA3311721}" type="doc">
      <dgm:prSet loTypeId="urn:microsoft.com/office/officeart/2005/8/layout/process1" loCatId="process" qsTypeId="urn:microsoft.com/office/officeart/2005/8/quickstyle/simple1" qsCatId="simple" csTypeId="urn:microsoft.com/office/officeart/2005/8/colors/accent5_2" csCatId="accent5" phldr="1"/>
      <dgm:spPr/>
    </dgm:pt>
    <dgm:pt modelId="{9D5CB1E2-8C78-424C-935A-5AD67A3869FD}">
      <dgm:prSet phldrT="[Текст]"/>
      <dgm:spPr>
        <a:solidFill>
          <a:schemeClr val="bg1">
            <a:lumMod val="50000"/>
          </a:schemeClr>
        </a:solidFill>
      </dgm:spPr>
      <dgm:t>
        <a:bodyPr/>
        <a:lstStyle/>
        <a:p>
          <a:r>
            <a:rPr lang="ru-RU" b="1" dirty="0" smtClean="0">
              <a:latin typeface="Century Gothic" panose="020B0502020202020204" pitchFamily="34" charset="0"/>
            </a:rPr>
            <a:t>Приоритетное зачисление приемных детей, если в школе обучается один из детей семьи</a:t>
          </a:r>
          <a:endParaRPr lang="ru-RU" b="1" dirty="0">
            <a:latin typeface="Century Gothic" panose="020B0502020202020204" pitchFamily="34" charset="0"/>
          </a:endParaRPr>
        </a:p>
      </dgm:t>
    </dgm:pt>
    <dgm:pt modelId="{2736565A-DB05-4C87-9807-8312D21BFEBE}" type="parTrans" cxnId="{5A2DE8A2-01A0-4C7F-B8D6-C9435A01F2EA}">
      <dgm:prSet/>
      <dgm:spPr/>
      <dgm:t>
        <a:bodyPr/>
        <a:lstStyle/>
        <a:p>
          <a:endParaRPr lang="ru-RU" b="1">
            <a:latin typeface="Century Gothic" panose="020B0502020202020204" pitchFamily="34" charset="0"/>
          </a:endParaRPr>
        </a:p>
      </dgm:t>
    </dgm:pt>
    <dgm:pt modelId="{A5D3F395-00DA-4BC9-864F-A0525D4D4443}" type="sibTrans" cxnId="{5A2DE8A2-01A0-4C7F-B8D6-C9435A01F2EA}">
      <dgm:prSet/>
      <dgm:spPr>
        <a:solidFill>
          <a:srgbClr val="FF0000"/>
        </a:solidFill>
      </dgm:spPr>
      <dgm:t>
        <a:bodyPr/>
        <a:lstStyle/>
        <a:p>
          <a:endParaRPr lang="ru-RU" b="1" dirty="0">
            <a:latin typeface="Century Gothic" panose="020B0502020202020204" pitchFamily="34" charset="0"/>
          </a:endParaRPr>
        </a:p>
      </dgm:t>
    </dgm:pt>
    <dgm:pt modelId="{AD30F8DD-0D2D-48B6-8C23-8423BA13C424}">
      <dgm:prSet/>
      <dgm:spPr>
        <a:solidFill>
          <a:schemeClr val="bg1">
            <a:lumMod val="50000"/>
          </a:schemeClr>
        </a:solidFill>
      </dgm:spPr>
      <dgm:t>
        <a:bodyPr/>
        <a:lstStyle/>
        <a:p>
          <a:r>
            <a:rPr lang="ru-RU" b="1" dirty="0" smtClean="0">
              <a:latin typeface="Century Gothic" panose="020B0502020202020204" pitchFamily="34" charset="0"/>
            </a:rPr>
            <a:t>Возможность подать заявление через </a:t>
          </a:r>
          <a:r>
            <a:rPr lang="ru-RU" b="1" dirty="0" err="1" smtClean="0">
              <a:latin typeface="Century Gothic" panose="020B0502020202020204" pitchFamily="34" charset="0"/>
            </a:rPr>
            <a:t>Госуслуги</a:t>
          </a:r>
          <a:r>
            <a:rPr lang="ru-RU" b="1" dirty="0" smtClean="0">
              <a:latin typeface="Century Gothic" panose="020B0502020202020204" pitchFamily="34" charset="0"/>
            </a:rPr>
            <a:t> с 1 марта 2023 года</a:t>
          </a:r>
          <a:endParaRPr lang="ru-RU" b="1" dirty="0">
            <a:latin typeface="Century Gothic" panose="020B0502020202020204" pitchFamily="34" charset="0"/>
          </a:endParaRPr>
        </a:p>
      </dgm:t>
    </dgm:pt>
    <dgm:pt modelId="{5B676618-602D-400F-82D9-D790755AE79F}" type="parTrans" cxnId="{8259B749-29F5-42E4-A16F-549EF60BBDD6}">
      <dgm:prSet/>
      <dgm:spPr/>
      <dgm:t>
        <a:bodyPr/>
        <a:lstStyle/>
        <a:p>
          <a:endParaRPr lang="ru-RU" b="1">
            <a:latin typeface="Century Gothic" panose="020B0502020202020204" pitchFamily="34" charset="0"/>
          </a:endParaRPr>
        </a:p>
      </dgm:t>
    </dgm:pt>
    <dgm:pt modelId="{A0926BD6-AB21-4D64-BBE6-E08ECFB909E0}" type="sibTrans" cxnId="{8259B749-29F5-42E4-A16F-549EF60BBDD6}">
      <dgm:prSet/>
      <dgm:spPr>
        <a:solidFill>
          <a:srgbClr val="FF0000"/>
        </a:solidFill>
      </dgm:spPr>
      <dgm:t>
        <a:bodyPr/>
        <a:lstStyle/>
        <a:p>
          <a:endParaRPr lang="ru-RU" b="1">
            <a:latin typeface="Century Gothic" panose="020B0502020202020204" pitchFamily="34" charset="0"/>
          </a:endParaRPr>
        </a:p>
      </dgm:t>
    </dgm:pt>
    <dgm:pt modelId="{2AB302FB-8C2F-4C0B-BA3C-DA5873019080}">
      <dgm:prSet/>
      <dgm:spPr>
        <a:solidFill>
          <a:schemeClr val="bg1">
            <a:lumMod val="50000"/>
          </a:schemeClr>
        </a:solidFill>
      </dgm:spPr>
      <dgm:t>
        <a:bodyPr/>
        <a:lstStyle/>
        <a:p>
          <a:r>
            <a:rPr lang="ru-RU" b="1" dirty="0" smtClean="0">
              <a:latin typeface="Century Gothic" panose="020B0502020202020204" pitchFamily="34" charset="0"/>
            </a:rPr>
            <a:t>Начало приема в 1-й класс – не позднее          1 апреля</a:t>
          </a:r>
          <a:endParaRPr lang="ru-RU" b="1" dirty="0">
            <a:latin typeface="Century Gothic" panose="020B0502020202020204" pitchFamily="34" charset="0"/>
          </a:endParaRPr>
        </a:p>
      </dgm:t>
    </dgm:pt>
    <dgm:pt modelId="{E1437E10-1F92-4AFC-AE89-C5D7078CF485}" type="parTrans" cxnId="{B604B058-5929-4094-8186-4F06E6251F0A}">
      <dgm:prSet/>
      <dgm:spPr/>
      <dgm:t>
        <a:bodyPr/>
        <a:lstStyle/>
        <a:p>
          <a:endParaRPr lang="ru-RU" b="1">
            <a:latin typeface="Century Gothic" panose="020B0502020202020204" pitchFamily="34" charset="0"/>
          </a:endParaRPr>
        </a:p>
      </dgm:t>
    </dgm:pt>
    <dgm:pt modelId="{969AC6F9-E057-4298-B1FD-FE0694481BD6}" type="sibTrans" cxnId="{B604B058-5929-4094-8186-4F06E6251F0A}">
      <dgm:prSet/>
      <dgm:spPr/>
      <dgm:t>
        <a:bodyPr/>
        <a:lstStyle/>
        <a:p>
          <a:endParaRPr lang="ru-RU" b="1">
            <a:latin typeface="Century Gothic" panose="020B0502020202020204" pitchFamily="34" charset="0"/>
          </a:endParaRPr>
        </a:p>
      </dgm:t>
    </dgm:pt>
    <dgm:pt modelId="{7636CB54-FF00-4AEC-9474-BB7328802BBC}" type="pres">
      <dgm:prSet presAssocID="{46202FCB-770E-4CD0-8A62-090CA3311721}" presName="Name0" presStyleCnt="0">
        <dgm:presLayoutVars>
          <dgm:dir/>
          <dgm:resizeHandles val="exact"/>
        </dgm:presLayoutVars>
      </dgm:prSet>
      <dgm:spPr/>
    </dgm:pt>
    <dgm:pt modelId="{98F761D0-17F2-4751-AA37-02D2BCA73563}" type="pres">
      <dgm:prSet presAssocID="{9D5CB1E2-8C78-424C-935A-5AD67A3869FD}" presName="node" presStyleLbl="node1" presStyleIdx="0" presStyleCnt="3">
        <dgm:presLayoutVars>
          <dgm:bulletEnabled val="1"/>
        </dgm:presLayoutVars>
      </dgm:prSet>
      <dgm:spPr/>
      <dgm:t>
        <a:bodyPr/>
        <a:lstStyle/>
        <a:p>
          <a:endParaRPr lang="ru-RU"/>
        </a:p>
      </dgm:t>
    </dgm:pt>
    <dgm:pt modelId="{ECD0E50E-4C53-4B50-9FCF-C728D7AC2826}" type="pres">
      <dgm:prSet presAssocID="{A5D3F395-00DA-4BC9-864F-A0525D4D4443}" presName="sibTrans" presStyleLbl="sibTrans2D1" presStyleIdx="0" presStyleCnt="2"/>
      <dgm:spPr/>
      <dgm:t>
        <a:bodyPr/>
        <a:lstStyle/>
        <a:p>
          <a:endParaRPr lang="ru-RU"/>
        </a:p>
      </dgm:t>
    </dgm:pt>
    <dgm:pt modelId="{68707B25-407C-4E75-AA92-34552D604DB3}" type="pres">
      <dgm:prSet presAssocID="{A5D3F395-00DA-4BC9-864F-A0525D4D4443}" presName="connectorText" presStyleLbl="sibTrans2D1" presStyleIdx="0" presStyleCnt="2"/>
      <dgm:spPr/>
      <dgm:t>
        <a:bodyPr/>
        <a:lstStyle/>
        <a:p>
          <a:endParaRPr lang="ru-RU"/>
        </a:p>
      </dgm:t>
    </dgm:pt>
    <dgm:pt modelId="{0EDA3EA2-2A8B-41D7-A413-F6BEFA7E788F}" type="pres">
      <dgm:prSet presAssocID="{AD30F8DD-0D2D-48B6-8C23-8423BA13C424}" presName="node" presStyleLbl="node1" presStyleIdx="1" presStyleCnt="3">
        <dgm:presLayoutVars>
          <dgm:bulletEnabled val="1"/>
        </dgm:presLayoutVars>
      </dgm:prSet>
      <dgm:spPr/>
      <dgm:t>
        <a:bodyPr/>
        <a:lstStyle/>
        <a:p>
          <a:endParaRPr lang="ru-RU"/>
        </a:p>
      </dgm:t>
    </dgm:pt>
    <dgm:pt modelId="{04F7A2A9-525A-4D92-9E3F-66AF8E660EDC}" type="pres">
      <dgm:prSet presAssocID="{A0926BD6-AB21-4D64-BBE6-E08ECFB909E0}" presName="sibTrans" presStyleLbl="sibTrans2D1" presStyleIdx="1" presStyleCnt="2"/>
      <dgm:spPr/>
      <dgm:t>
        <a:bodyPr/>
        <a:lstStyle/>
        <a:p>
          <a:endParaRPr lang="ru-RU"/>
        </a:p>
      </dgm:t>
    </dgm:pt>
    <dgm:pt modelId="{1FAF1F91-1E15-4356-A0CC-E3F658ABF939}" type="pres">
      <dgm:prSet presAssocID="{A0926BD6-AB21-4D64-BBE6-E08ECFB909E0}" presName="connectorText" presStyleLbl="sibTrans2D1" presStyleIdx="1" presStyleCnt="2"/>
      <dgm:spPr/>
      <dgm:t>
        <a:bodyPr/>
        <a:lstStyle/>
        <a:p>
          <a:endParaRPr lang="ru-RU"/>
        </a:p>
      </dgm:t>
    </dgm:pt>
    <dgm:pt modelId="{19B0CF1D-1B6C-4E72-9B0B-EFDE6F13227F}" type="pres">
      <dgm:prSet presAssocID="{2AB302FB-8C2F-4C0B-BA3C-DA5873019080}" presName="node" presStyleLbl="node1" presStyleIdx="2" presStyleCnt="3">
        <dgm:presLayoutVars>
          <dgm:bulletEnabled val="1"/>
        </dgm:presLayoutVars>
      </dgm:prSet>
      <dgm:spPr/>
      <dgm:t>
        <a:bodyPr/>
        <a:lstStyle/>
        <a:p>
          <a:endParaRPr lang="ru-RU"/>
        </a:p>
      </dgm:t>
    </dgm:pt>
  </dgm:ptLst>
  <dgm:cxnLst>
    <dgm:cxn modelId="{1BADCA5D-CD71-4A33-9C01-1B9E166569E3}" type="presOf" srcId="{A5D3F395-00DA-4BC9-864F-A0525D4D4443}" destId="{ECD0E50E-4C53-4B50-9FCF-C728D7AC2826}" srcOrd="0" destOrd="0" presId="urn:microsoft.com/office/officeart/2005/8/layout/process1"/>
    <dgm:cxn modelId="{5B09021E-D01B-49BF-B5EA-CB3148816DAF}" type="presOf" srcId="{A5D3F395-00DA-4BC9-864F-A0525D4D4443}" destId="{68707B25-407C-4E75-AA92-34552D604DB3}" srcOrd="1" destOrd="0" presId="urn:microsoft.com/office/officeart/2005/8/layout/process1"/>
    <dgm:cxn modelId="{DDC79CEC-60B2-4266-8BCB-025FEC4E7DED}" type="presOf" srcId="{9D5CB1E2-8C78-424C-935A-5AD67A3869FD}" destId="{98F761D0-17F2-4751-AA37-02D2BCA73563}" srcOrd="0" destOrd="0" presId="urn:microsoft.com/office/officeart/2005/8/layout/process1"/>
    <dgm:cxn modelId="{C74F425F-DD97-46A4-9DB7-0AE0255A2B6B}" type="presOf" srcId="{2AB302FB-8C2F-4C0B-BA3C-DA5873019080}" destId="{19B0CF1D-1B6C-4E72-9B0B-EFDE6F13227F}" srcOrd="0" destOrd="0" presId="urn:microsoft.com/office/officeart/2005/8/layout/process1"/>
    <dgm:cxn modelId="{7BE8B37D-B92C-4978-813A-B28480CAB964}" type="presOf" srcId="{46202FCB-770E-4CD0-8A62-090CA3311721}" destId="{7636CB54-FF00-4AEC-9474-BB7328802BBC}" srcOrd="0" destOrd="0" presId="urn:microsoft.com/office/officeart/2005/8/layout/process1"/>
    <dgm:cxn modelId="{8259B749-29F5-42E4-A16F-549EF60BBDD6}" srcId="{46202FCB-770E-4CD0-8A62-090CA3311721}" destId="{AD30F8DD-0D2D-48B6-8C23-8423BA13C424}" srcOrd="1" destOrd="0" parTransId="{5B676618-602D-400F-82D9-D790755AE79F}" sibTransId="{A0926BD6-AB21-4D64-BBE6-E08ECFB909E0}"/>
    <dgm:cxn modelId="{5A2DE8A2-01A0-4C7F-B8D6-C9435A01F2EA}" srcId="{46202FCB-770E-4CD0-8A62-090CA3311721}" destId="{9D5CB1E2-8C78-424C-935A-5AD67A3869FD}" srcOrd="0" destOrd="0" parTransId="{2736565A-DB05-4C87-9807-8312D21BFEBE}" sibTransId="{A5D3F395-00DA-4BC9-864F-A0525D4D4443}"/>
    <dgm:cxn modelId="{B604B058-5929-4094-8186-4F06E6251F0A}" srcId="{46202FCB-770E-4CD0-8A62-090CA3311721}" destId="{2AB302FB-8C2F-4C0B-BA3C-DA5873019080}" srcOrd="2" destOrd="0" parTransId="{E1437E10-1F92-4AFC-AE89-C5D7078CF485}" sibTransId="{969AC6F9-E057-4298-B1FD-FE0694481BD6}"/>
    <dgm:cxn modelId="{84B9D245-3A29-4B63-95C0-9EFB9FCE8811}" type="presOf" srcId="{AD30F8DD-0D2D-48B6-8C23-8423BA13C424}" destId="{0EDA3EA2-2A8B-41D7-A413-F6BEFA7E788F}" srcOrd="0" destOrd="0" presId="urn:microsoft.com/office/officeart/2005/8/layout/process1"/>
    <dgm:cxn modelId="{11BACF81-E01C-4024-AEA9-D88891D7C7EA}" type="presOf" srcId="{A0926BD6-AB21-4D64-BBE6-E08ECFB909E0}" destId="{1FAF1F91-1E15-4356-A0CC-E3F658ABF939}" srcOrd="1" destOrd="0" presId="urn:microsoft.com/office/officeart/2005/8/layout/process1"/>
    <dgm:cxn modelId="{E40834C2-A558-4A38-AE2F-B5DD9679F490}" type="presOf" srcId="{A0926BD6-AB21-4D64-BBE6-E08ECFB909E0}" destId="{04F7A2A9-525A-4D92-9E3F-66AF8E660EDC}" srcOrd="0" destOrd="0" presId="urn:microsoft.com/office/officeart/2005/8/layout/process1"/>
    <dgm:cxn modelId="{02B4E686-843E-440E-B89E-EC730A9ABC76}" type="presParOf" srcId="{7636CB54-FF00-4AEC-9474-BB7328802BBC}" destId="{98F761D0-17F2-4751-AA37-02D2BCA73563}" srcOrd="0" destOrd="0" presId="urn:microsoft.com/office/officeart/2005/8/layout/process1"/>
    <dgm:cxn modelId="{96DE7E14-DE74-4BEA-85CD-4AF95453E190}" type="presParOf" srcId="{7636CB54-FF00-4AEC-9474-BB7328802BBC}" destId="{ECD0E50E-4C53-4B50-9FCF-C728D7AC2826}" srcOrd="1" destOrd="0" presId="urn:microsoft.com/office/officeart/2005/8/layout/process1"/>
    <dgm:cxn modelId="{E79A223C-7F84-4368-9AA6-218D2E065DD6}" type="presParOf" srcId="{ECD0E50E-4C53-4B50-9FCF-C728D7AC2826}" destId="{68707B25-407C-4E75-AA92-34552D604DB3}" srcOrd="0" destOrd="0" presId="urn:microsoft.com/office/officeart/2005/8/layout/process1"/>
    <dgm:cxn modelId="{917839DB-90A5-4659-9309-F3FBB036A85B}" type="presParOf" srcId="{7636CB54-FF00-4AEC-9474-BB7328802BBC}" destId="{0EDA3EA2-2A8B-41D7-A413-F6BEFA7E788F}" srcOrd="2" destOrd="0" presId="urn:microsoft.com/office/officeart/2005/8/layout/process1"/>
    <dgm:cxn modelId="{66D031E1-A1D1-4A7D-86CC-CA85C570F9F0}" type="presParOf" srcId="{7636CB54-FF00-4AEC-9474-BB7328802BBC}" destId="{04F7A2A9-525A-4D92-9E3F-66AF8E660EDC}" srcOrd="3" destOrd="0" presId="urn:microsoft.com/office/officeart/2005/8/layout/process1"/>
    <dgm:cxn modelId="{13FCBC42-ADF1-47CF-A8F2-6BD1925B7201}" type="presParOf" srcId="{04F7A2A9-525A-4D92-9E3F-66AF8E660EDC}" destId="{1FAF1F91-1E15-4356-A0CC-E3F658ABF939}" srcOrd="0" destOrd="0" presId="urn:microsoft.com/office/officeart/2005/8/layout/process1"/>
    <dgm:cxn modelId="{7DB7C515-71A0-4CE8-84A8-2322A469FE5A}" type="presParOf" srcId="{7636CB54-FF00-4AEC-9474-BB7328802BBC}" destId="{19B0CF1D-1B6C-4E72-9B0B-EFDE6F13227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02FCB-770E-4CD0-8A62-090CA3311721}" type="doc">
      <dgm:prSet loTypeId="urn:microsoft.com/office/officeart/2005/8/layout/process1" loCatId="process" qsTypeId="urn:microsoft.com/office/officeart/2005/8/quickstyle/simple1" qsCatId="simple" csTypeId="urn:microsoft.com/office/officeart/2005/8/colors/accent5_2" csCatId="accent5" phldr="1"/>
      <dgm:spPr/>
    </dgm:pt>
    <dgm:pt modelId="{9D5CB1E2-8C78-424C-935A-5AD67A3869FD}">
      <dgm:prSet phldrT="[Текст]"/>
      <dgm:spPr>
        <a:solidFill>
          <a:schemeClr val="bg1">
            <a:lumMod val="50000"/>
          </a:schemeClr>
        </a:solidFill>
      </dgm:spPr>
      <dgm:t>
        <a:bodyPr/>
        <a:lstStyle/>
        <a:p>
          <a:r>
            <a:rPr lang="ru-RU" b="1" dirty="0" smtClean="0">
              <a:latin typeface="Century Gothic" panose="020B0502020202020204" pitchFamily="34" charset="0"/>
            </a:rPr>
            <a:t>Обновление дополнительных общеобразовательных программ с учетом изменений</a:t>
          </a:r>
          <a:endParaRPr lang="ru-RU" b="1" dirty="0">
            <a:latin typeface="Century Gothic" panose="020B0502020202020204" pitchFamily="34" charset="0"/>
          </a:endParaRPr>
        </a:p>
      </dgm:t>
    </dgm:pt>
    <dgm:pt modelId="{2736565A-DB05-4C87-9807-8312D21BFEBE}" type="parTrans" cxnId="{5A2DE8A2-01A0-4C7F-B8D6-C9435A01F2EA}">
      <dgm:prSet/>
      <dgm:spPr/>
      <dgm:t>
        <a:bodyPr/>
        <a:lstStyle/>
        <a:p>
          <a:endParaRPr lang="ru-RU" b="1">
            <a:latin typeface="Century Gothic" panose="020B0502020202020204" pitchFamily="34" charset="0"/>
          </a:endParaRPr>
        </a:p>
      </dgm:t>
    </dgm:pt>
    <dgm:pt modelId="{A5D3F395-00DA-4BC9-864F-A0525D4D4443}" type="sibTrans" cxnId="{5A2DE8A2-01A0-4C7F-B8D6-C9435A01F2EA}">
      <dgm:prSet/>
      <dgm:spPr>
        <a:solidFill>
          <a:srgbClr val="FF0000"/>
        </a:solidFill>
      </dgm:spPr>
      <dgm:t>
        <a:bodyPr/>
        <a:lstStyle/>
        <a:p>
          <a:endParaRPr lang="ru-RU" b="1" dirty="0">
            <a:latin typeface="Century Gothic" panose="020B0502020202020204" pitchFamily="34" charset="0"/>
          </a:endParaRPr>
        </a:p>
      </dgm:t>
    </dgm:pt>
    <dgm:pt modelId="{2333A0C5-84EF-48A0-B6D7-4E1A5CEB6152}">
      <dgm:prSet/>
      <dgm:spPr>
        <a:solidFill>
          <a:schemeClr val="bg1">
            <a:lumMod val="50000"/>
          </a:schemeClr>
        </a:solidFill>
      </dgm:spPr>
      <dgm:t>
        <a:bodyPr/>
        <a:lstStyle/>
        <a:p>
          <a:r>
            <a:rPr lang="ru-RU" b="1" dirty="0" smtClean="0">
              <a:latin typeface="Century Gothic" panose="020B0502020202020204" pitchFamily="34" charset="0"/>
            </a:rPr>
            <a:t>Проверка обеспеченности </a:t>
          </a:r>
          <a:r>
            <a:rPr lang="ru-RU" b="1" dirty="0" err="1" smtClean="0">
              <a:latin typeface="Century Gothic" panose="020B0502020202020204" pitchFamily="34" charset="0"/>
            </a:rPr>
            <a:t>допобразования</a:t>
          </a:r>
          <a:r>
            <a:rPr lang="ru-RU" b="1" dirty="0" smtClean="0">
              <a:latin typeface="Century Gothic" panose="020B0502020202020204" pitchFamily="34" charset="0"/>
            </a:rPr>
            <a:t> ресурсами для обучения детей с ОВЗ</a:t>
          </a:r>
        </a:p>
      </dgm:t>
    </dgm:pt>
    <dgm:pt modelId="{94C26250-3E12-413E-9816-7FA030D87938}" type="parTrans" cxnId="{D3C52269-EB08-486E-A1D3-AC197F8855B2}">
      <dgm:prSet/>
      <dgm:spPr/>
      <dgm:t>
        <a:bodyPr/>
        <a:lstStyle/>
        <a:p>
          <a:endParaRPr lang="ru-RU"/>
        </a:p>
      </dgm:t>
    </dgm:pt>
    <dgm:pt modelId="{E8993B0B-45C1-457A-A6CC-2264A65E8231}" type="sibTrans" cxnId="{D3C52269-EB08-486E-A1D3-AC197F8855B2}">
      <dgm:prSet/>
      <dgm:spPr>
        <a:solidFill>
          <a:srgbClr val="FF0000"/>
        </a:solidFill>
      </dgm:spPr>
      <dgm:t>
        <a:bodyPr/>
        <a:lstStyle/>
        <a:p>
          <a:endParaRPr lang="ru-RU"/>
        </a:p>
      </dgm:t>
    </dgm:pt>
    <dgm:pt modelId="{B285F4E7-7E80-4F64-B473-A4969140F91A}">
      <dgm:prSet/>
      <dgm:spPr>
        <a:solidFill>
          <a:schemeClr val="bg1">
            <a:lumMod val="50000"/>
          </a:schemeClr>
        </a:solidFill>
      </dgm:spPr>
      <dgm:t>
        <a:bodyPr/>
        <a:lstStyle/>
        <a:p>
          <a:r>
            <a:rPr lang="ru-RU" b="1" dirty="0" smtClean="0">
              <a:latin typeface="Century Gothic" panose="020B0502020202020204" pitchFamily="34" charset="0"/>
            </a:rPr>
            <a:t>Составление перечня специального оборудования для </a:t>
          </a:r>
          <a:r>
            <a:rPr lang="ru-RU" b="1" dirty="0" err="1" smtClean="0">
              <a:latin typeface="Century Gothic" panose="020B0502020202020204" pitchFamily="34" charset="0"/>
            </a:rPr>
            <a:t>допобразования</a:t>
          </a:r>
          <a:r>
            <a:rPr lang="ru-RU" b="1" dirty="0" smtClean="0">
              <a:latin typeface="Century Gothic" panose="020B0502020202020204" pitchFamily="34" charset="0"/>
            </a:rPr>
            <a:t> детей с ОВЗ</a:t>
          </a:r>
        </a:p>
      </dgm:t>
    </dgm:pt>
    <dgm:pt modelId="{8360AF6C-711D-4D10-9D4D-3823776FEC18}" type="parTrans" cxnId="{FACEA2BF-AE1F-43BF-8AEB-852D9871BD5D}">
      <dgm:prSet/>
      <dgm:spPr/>
      <dgm:t>
        <a:bodyPr/>
        <a:lstStyle/>
        <a:p>
          <a:endParaRPr lang="ru-RU"/>
        </a:p>
      </dgm:t>
    </dgm:pt>
    <dgm:pt modelId="{3554E42A-83F5-41BE-9C57-E16ED1B66A98}" type="sibTrans" cxnId="{FACEA2BF-AE1F-43BF-8AEB-852D9871BD5D}">
      <dgm:prSet/>
      <dgm:spPr/>
      <dgm:t>
        <a:bodyPr/>
        <a:lstStyle/>
        <a:p>
          <a:endParaRPr lang="ru-RU"/>
        </a:p>
      </dgm:t>
    </dgm:pt>
    <dgm:pt modelId="{7636CB54-FF00-4AEC-9474-BB7328802BBC}" type="pres">
      <dgm:prSet presAssocID="{46202FCB-770E-4CD0-8A62-090CA3311721}" presName="Name0" presStyleCnt="0">
        <dgm:presLayoutVars>
          <dgm:dir/>
          <dgm:resizeHandles val="exact"/>
        </dgm:presLayoutVars>
      </dgm:prSet>
      <dgm:spPr/>
    </dgm:pt>
    <dgm:pt modelId="{98F761D0-17F2-4751-AA37-02D2BCA73563}" type="pres">
      <dgm:prSet presAssocID="{9D5CB1E2-8C78-424C-935A-5AD67A3869FD}" presName="node" presStyleLbl="node1" presStyleIdx="0" presStyleCnt="3">
        <dgm:presLayoutVars>
          <dgm:bulletEnabled val="1"/>
        </dgm:presLayoutVars>
      </dgm:prSet>
      <dgm:spPr/>
      <dgm:t>
        <a:bodyPr/>
        <a:lstStyle/>
        <a:p>
          <a:endParaRPr lang="ru-RU"/>
        </a:p>
      </dgm:t>
    </dgm:pt>
    <dgm:pt modelId="{ECD0E50E-4C53-4B50-9FCF-C728D7AC2826}" type="pres">
      <dgm:prSet presAssocID="{A5D3F395-00DA-4BC9-864F-A0525D4D4443}" presName="sibTrans" presStyleLbl="sibTrans2D1" presStyleIdx="0" presStyleCnt="2"/>
      <dgm:spPr/>
      <dgm:t>
        <a:bodyPr/>
        <a:lstStyle/>
        <a:p>
          <a:endParaRPr lang="ru-RU"/>
        </a:p>
      </dgm:t>
    </dgm:pt>
    <dgm:pt modelId="{68707B25-407C-4E75-AA92-34552D604DB3}" type="pres">
      <dgm:prSet presAssocID="{A5D3F395-00DA-4BC9-864F-A0525D4D4443}" presName="connectorText" presStyleLbl="sibTrans2D1" presStyleIdx="0" presStyleCnt="2"/>
      <dgm:spPr/>
      <dgm:t>
        <a:bodyPr/>
        <a:lstStyle/>
        <a:p>
          <a:endParaRPr lang="ru-RU"/>
        </a:p>
      </dgm:t>
    </dgm:pt>
    <dgm:pt modelId="{DB5304BA-BDD3-4F18-AA3D-F2477C6B869F}" type="pres">
      <dgm:prSet presAssocID="{2333A0C5-84EF-48A0-B6D7-4E1A5CEB6152}" presName="node" presStyleLbl="node1" presStyleIdx="1" presStyleCnt="3">
        <dgm:presLayoutVars>
          <dgm:bulletEnabled val="1"/>
        </dgm:presLayoutVars>
      </dgm:prSet>
      <dgm:spPr/>
      <dgm:t>
        <a:bodyPr/>
        <a:lstStyle/>
        <a:p>
          <a:endParaRPr lang="ru-RU"/>
        </a:p>
      </dgm:t>
    </dgm:pt>
    <dgm:pt modelId="{CB1F0CAE-7CBE-4478-8E56-AE0569AC20B5}" type="pres">
      <dgm:prSet presAssocID="{E8993B0B-45C1-457A-A6CC-2264A65E8231}" presName="sibTrans" presStyleLbl="sibTrans2D1" presStyleIdx="1" presStyleCnt="2"/>
      <dgm:spPr/>
      <dgm:t>
        <a:bodyPr/>
        <a:lstStyle/>
        <a:p>
          <a:endParaRPr lang="ru-RU"/>
        </a:p>
      </dgm:t>
    </dgm:pt>
    <dgm:pt modelId="{58BF9664-3C6C-4DB7-9D61-E6B97ED1878F}" type="pres">
      <dgm:prSet presAssocID="{E8993B0B-45C1-457A-A6CC-2264A65E8231}" presName="connectorText" presStyleLbl="sibTrans2D1" presStyleIdx="1" presStyleCnt="2"/>
      <dgm:spPr/>
      <dgm:t>
        <a:bodyPr/>
        <a:lstStyle/>
        <a:p>
          <a:endParaRPr lang="ru-RU"/>
        </a:p>
      </dgm:t>
    </dgm:pt>
    <dgm:pt modelId="{FDAEE3B2-633B-4C12-8D49-A2C6F3C18333}" type="pres">
      <dgm:prSet presAssocID="{B285F4E7-7E80-4F64-B473-A4969140F91A}" presName="node" presStyleLbl="node1" presStyleIdx="2" presStyleCnt="3">
        <dgm:presLayoutVars>
          <dgm:bulletEnabled val="1"/>
        </dgm:presLayoutVars>
      </dgm:prSet>
      <dgm:spPr/>
      <dgm:t>
        <a:bodyPr/>
        <a:lstStyle/>
        <a:p>
          <a:endParaRPr lang="ru-RU"/>
        </a:p>
      </dgm:t>
    </dgm:pt>
  </dgm:ptLst>
  <dgm:cxnLst>
    <dgm:cxn modelId="{7BE8B37D-B92C-4978-813A-B28480CAB964}" type="presOf" srcId="{46202FCB-770E-4CD0-8A62-090CA3311721}" destId="{7636CB54-FF00-4AEC-9474-BB7328802BBC}" srcOrd="0" destOrd="0" presId="urn:microsoft.com/office/officeart/2005/8/layout/process1"/>
    <dgm:cxn modelId="{F6ACDDE5-B318-4D1A-9150-8B426964CBFB}" type="presOf" srcId="{B285F4E7-7E80-4F64-B473-A4969140F91A}" destId="{FDAEE3B2-633B-4C12-8D49-A2C6F3C18333}" srcOrd="0" destOrd="0" presId="urn:microsoft.com/office/officeart/2005/8/layout/process1"/>
    <dgm:cxn modelId="{5A2DE8A2-01A0-4C7F-B8D6-C9435A01F2EA}" srcId="{46202FCB-770E-4CD0-8A62-090CA3311721}" destId="{9D5CB1E2-8C78-424C-935A-5AD67A3869FD}" srcOrd="0" destOrd="0" parTransId="{2736565A-DB05-4C87-9807-8312D21BFEBE}" sibTransId="{A5D3F395-00DA-4BC9-864F-A0525D4D4443}"/>
    <dgm:cxn modelId="{5B09021E-D01B-49BF-B5EA-CB3148816DAF}" type="presOf" srcId="{A5D3F395-00DA-4BC9-864F-A0525D4D4443}" destId="{68707B25-407C-4E75-AA92-34552D604DB3}" srcOrd="1" destOrd="0" presId="urn:microsoft.com/office/officeart/2005/8/layout/process1"/>
    <dgm:cxn modelId="{989E0CC8-8F82-40EF-833B-08859265681D}" type="presOf" srcId="{E8993B0B-45C1-457A-A6CC-2264A65E8231}" destId="{58BF9664-3C6C-4DB7-9D61-E6B97ED1878F}" srcOrd="1" destOrd="0" presId="urn:microsoft.com/office/officeart/2005/8/layout/process1"/>
    <dgm:cxn modelId="{FACEA2BF-AE1F-43BF-8AEB-852D9871BD5D}" srcId="{46202FCB-770E-4CD0-8A62-090CA3311721}" destId="{B285F4E7-7E80-4F64-B473-A4969140F91A}" srcOrd="2" destOrd="0" parTransId="{8360AF6C-711D-4D10-9D4D-3823776FEC18}" sibTransId="{3554E42A-83F5-41BE-9C57-E16ED1B66A98}"/>
    <dgm:cxn modelId="{DDC79CEC-60B2-4266-8BCB-025FEC4E7DED}" type="presOf" srcId="{9D5CB1E2-8C78-424C-935A-5AD67A3869FD}" destId="{98F761D0-17F2-4751-AA37-02D2BCA73563}" srcOrd="0" destOrd="0" presId="urn:microsoft.com/office/officeart/2005/8/layout/process1"/>
    <dgm:cxn modelId="{CA8244EA-BECB-4072-A75E-C49AC41C81BB}" type="presOf" srcId="{E8993B0B-45C1-457A-A6CC-2264A65E8231}" destId="{CB1F0CAE-7CBE-4478-8E56-AE0569AC20B5}" srcOrd="0" destOrd="0" presId="urn:microsoft.com/office/officeart/2005/8/layout/process1"/>
    <dgm:cxn modelId="{1BADCA5D-CD71-4A33-9C01-1B9E166569E3}" type="presOf" srcId="{A5D3F395-00DA-4BC9-864F-A0525D4D4443}" destId="{ECD0E50E-4C53-4B50-9FCF-C728D7AC2826}" srcOrd="0" destOrd="0" presId="urn:microsoft.com/office/officeart/2005/8/layout/process1"/>
    <dgm:cxn modelId="{D3C52269-EB08-486E-A1D3-AC197F8855B2}" srcId="{46202FCB-770E-4CD0-8A62-090CA3311721}" destId="{2333A0C5-84EF-48A0-B6D7-4E1A5CEB6152}" srcOrd="1" destOrd="0" parTransId="{94C26250-3E12-413E-9816-7FA030D87938}" sibTransId="{E8993B0B-45C1-457A-A6CC-2264A65E8231}"/>
    <dgm:cxn modelId="{F05E9AD9-A4DA-4D37-A1DF-8F8AD9046692}" type="presOf" srcId="{2333A0C5-84EF-48A0-B6D7-4E1A5CEB6152}" destId="{DB5304BA-BDD3-4F18-AA3D-F2477C6B869F}" srcOrd="0" destOrd="0" presId="urn:microsoft.com/office/officeart/2005/8/layout/process1"/>
    <dgm:cxn modelId="{02B4E686-843E-440E-B89E-EC730A9ABC76}" type="presParOf" srcId="{7636CB54-FF00-4AEC-9474-BB7328802BBC}" destId="{98F761D0-17F2-4751-AA37-02D2BCA73563}" srcOrd="0" destOrd="0" presId="urn:microsoft.com/office/officeart/2005/8/layout/process1"/>
    <dgm:cxn modelId="{96DE7E14-DE74-4BEA-85CD-4AF95453E190}" type="presParOf" srcId="{7636CB54-FF00-4AEC-9474-BB7328802BBC}" destId="{ECD0E50E-4C53-4B50-9FCF-C728D7AC2826}" srcOrd="1" destOrd="0" presId="urn:microsoft.com/office/officeart/2005/8/layout/process1"/>
    <dgm:cxn modelId="{E79A223C-7F84-4368-9AA6-218D2E065DD6}" type="presParOf" srcId="{ECD0E50E-4C53-4B50-9FCF-C728D7AC2826}" destId="{68707B25-407C-4E75-AA92-34552D604DB3}" srcOrd="0" destOrd="0" presId="urn:microsoft.com/office/officeart/2005/8/layout/process1"/>
    <dgm:cxn modelId="{F5A486BA-6D06-48E2-A326-0045524AFD9A}" type="presParOf" srcId="{7636CB54-FF00-4AEC-9474-BB7328802BBC}" destId="{DB5304BA-BDD3-4F18-AA3D-F2477C6B869F}" srcOrd="2" destOrd="0" presId="urn:microsoft.com/office/officeart/2005/8/layout/process1"/>
    <dgm:cxn modelId="{C93966F4-5DE3-4B60-9E63-3D43C3FEEB38}" type="presParOf" srcId="{7636CB54-FF00-4AEC-9474-BB7328802BBC}" destId="{CB1F0CAE-7CBE-4478-8E56-AE0569AC20B5}" srcOrd="3" destOrd="0" presId="urn:microsoft.com/office/officeart/2005/8/layout/process1"/>
    <dgm:cxn modelId="{A2BE67FB-1CAD-46B6-A7C4-BA8DB002DCAD}" type="presParOf" srcId="{CB1F0CAE-7CBE-4478-8E56-AE0569AC20B5}" destId="{58BF9664-3C6C-4DB7-9D61-E6B97ED1878F}" srcOrd="0" destOrd="0" presId="urn:microsoft.com/office/officeart/2005/8/layout/process1"/>
    <dgm:cxn modelId="{467DDE17-ABD4-4E32-9A8B-C0B23427F897}" type="presParOf" srcId="{7636CB54-FF00-4AEC-9474-BB7328802BBC}" destId="{FDAEE3B2-633B-4C12-8D49-A2C6F3C1833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61D0-17F2-4751-AA37-02D2BCA73563}">
      <dsp:nvSpPr>
        <dsp:cNvPr id="0" name=""/>
        <dsp:cNvSpPr/>
      </dsp:nvSpPr>
      <dsp:spPr>
        <a:xfrm>
          <a:off x="7594"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Приоритетное зачисление приемных детей, если в школе обучается один из детей семьи</a:t>
          </a:r>
          <a:endParaRPr lang="ru-RU" sz="1300" b="1" kern="1200" dirty="0">
            <a:latin typeface="Century Gothic" panose="020B0502020202020204" pitchFamily="34" charset="0"/>
          </a:endParaRPr>
        </a:p>
      </dsp:txBody>
      <dsp:txXfrm>
        <a:off x="40515" y="32921"/>
        <a:ext cx="2204097" cy="1058170"/>
      </dsp:txXfrm>
    </dsp:sp>
    <dsp:sp modelId="{ECD0E50E-4C53-4B50-9FCF-C728D7AC2826}">
      <dsp:nvSpPr>
        <dsp:cNvPr id="0" name=""/>
        <dsp:cNvSpPr/>
      </dsp:nvSpPr>
      <dsp:spPr>
        <a:xfrm>
          <a:off x="2504528"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dirty="0">
            <a:latin typeface="Century Gothic" panose="020B0502020202020204" pitchFamily="34" charset="0"/>
          </a:endParaRPr>
        </a:p>
      </dsp:txBody>
      <dsp:txXfrm>
        <a:off x="2504528" y="393122"/>
        <a:ext cx="336859" cy="337767"/>
      </dsp:txXfrm>
    </dsp:sp>
    <dsp:sp modelId="{0EDA3EA2-2A8B-41D7-A413-F6BEFA7E788F}">
      <dsp:nvSpPr>
        <dsp:cNvPr id="0" name=""/>
        <dsp:cNvSpPr/>
      </dsp:nvSpPr>
      <dsp:spPr>
        <a:xfrm>
          <a:off x="3185510"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Возможность подать заявление через </a:t>
          </a:r>
          <a:r>
            <a:rPr lang="ru-RU" sz="1300" b="1" kern="1200" dirty="0" err="1" smtClean="0">
              <a:latin typeface="Century Gothic" panose="020B0502020202020204" pitchFamily="34" charset="0"/>
            </a:rPr>
            <a:t>Госуслуги</a:t>
          </a:r>
          <a:r>
            <a:rPr lang="ru-RU" sz="1300" b="1" kern="1200" dirty="0" smtClean="0">
              <a:latin typeface="Century Gothic" panose="020B0502020202020204" pitchFamily="34" charset="0"/>
            </a:rPr>
            <a:t> с 1 марта 2023 года</a:t>
          </a:r>
          <a:endParaRPr lang="ru-RU" sz="1300" b="1" kern="1200" dirty="0">
            <a:latin typeface="Century Gothic" panose="020B0502020202020204" pitchFamily="34" charset="0"/>
          </a:endParaRPr>
        </a:p>
      </dsp:txBody>
      <dsp:txXfrm>
        <a:off x="3218431" y="32921"/>
        <a:ext cx="2204097" cy="1058170"/>
      </dsp:txXfrm>
    </dsp:sp>
    <dsp:sp modelId="{04F7A2A9-525A-4D92-9E3F-66AF8E660EDC}">
      <dsp:nvSpPr>
        <dsp:cNvPr id="0" name=""/>
        <dsp:cNvSpPr/>
      </dsp:nvSpPr>
      <dsp:spPr>
        <a:xfrm>
          <a:off x="5682443"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a:latin typeface="Century Gothic" panose="020B0502020202020204" pitchFamily="34" charset="0"/>
          </a:endParaRPr>
        </a:p>
      </dsp:txBody>
      <dsp:txXfrm>
        <a:off x="5682443" y="393122"/>
        <a:ext cx="336859" cy="337767"/>
      </dsp:txXfrm>
    </dsp:sp>
    <dsp:sp modelId="{19B0CF1D-1B6C-4E72-9B0B-EFDE6F13227F}">
      <dsp:nvSpPr>
        <dsp:cNvPr id="0" name=""/>
        <dsp:cNvSpPr/>
      </dsp:nvSpPr>
      <dsp:spPr>
        <a:xfrm>
          <a:off x="6363425"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Начало приема в 1-й класс – не позднее          1 апреля</a:t>
          </a:r>
          <a:endParaRPr lang="ru-RU" sz="1300" b="1" kern="1200" dirty="0">
            <a:latin typeface="Century Gothic" panose="020B0502020202020204" pitchFamily="34" charset="0"/>
          </a:endParaRPr>
        </a:p>
      </dsp:txBody>
      <dsp:txXfrm>
        <a:off x="6396346" y="32921"/>
        <a:ext cx="2204097" cy="1058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61D0-17F2-4751-AA37-02D2BCA73563}">
      <dsp:nvSpPr>
        <dsp:cNvPr id="0" name=""/>
        <dsp:cNvSpPr/>
      </dsp:nvSpPr>
      <dsp:spPr>
        <a:xfrm>
          <a:off x="7594"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Обновление дополнительных общеобразовательных программ с учетом изменений</a:t>
          </a:r>
          <a:endParaRPr lang="ru-RU" sz="1300" b="1" kern="1200" dirty="0">
            <a:latin typeface="Century Gothic" panose="020B0502020202020204" pitchFamily="34" charset="0"/>
          </a:endParaRPr>
        </a:p>
      </dsp:txBody>
      <dsp:txXfrm>
        <a:off x="40515" y="32921"/>
        <a:ext cx="2204097" cy="1058170"/>
      </dsp:txXfrm>
    </dsp:sp>
    <dsp:sp modelId="{ECD0E50E-4C53-4B50-9FCF-C728D7AC2826}">
      <dsp:nvSpPr>
        <dsp:cNvPr id="0" name=""/>
        <dsp:cNvSpPr/>
      </dsp:nvSpPr>
      <dsp:spPr>
        <a:xfrm>
          <a:off x="2504528"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b="1" kern="1200" dirty="0">
            <a:latin typeface="Century Gothic" panose="020B0502020202020204" pitchFamily="34" charset="0"/>
          </a:endParaRPr>
        </a:p>
      </dsp:txBody>
      <dsp:txXfrm>
        <a:off x="2504528" y="393122"/>
        <a:ext cx="336859" cy="337767"/>
      </dsp:txXfrm>
    </dsp:sp>
    <dsp:sp modelId="{DB5304BA-BDD3-4F18-AA3D-F2477C6B869F}">
      <dsp:nvSpPr>
        <dsp:cNvPr id="0" name=""/>
        <dsp:cNvSpPr/>
      </dsp:nvSpPr>
      <dsp:spPr>
        <a:xfrm>
          <a:off x="3185510"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Проверка обеспеченности </a:t>
          </a:r>
          <a:r>
            <a:rPr lang="ru-RU" sz="1300" b="1" kern="1200" dirty="0" err="1" smtClean="0">
              <a:latin typeface="Century Gothic" panose="020B0502020202020204" pitchFamily="34" charset="0"/>
            </a:rPr>
            <a:t>допобразования</a:t>
          </a:r>
          <a:r>
            <a:rPr lang="ru-RU" sz="1300" b="1" kern="1200" dirty="0" smtClean="0">
              <a:latin typeface="Century Gothic" panose="020B0502020202020204" pitchFamily="34" charset="0"/>
            </a:rPr>
            <a:t> ресурсами для обучения детей с ОВЗ</a:t>
          </a:r>
        </a:p>
      </dsp:txBody>
      <dsp:txXfrm>
        <a:off x="3218431" y="32921"/>
        <a:ext cx="2204097" cy="1058170"/>
      </dsp:txXfrm>
    </dsp:sp>
    <dsp:sp modelId="{CB1F0CAE-7CBE-4478-8E56-AE0569AC20B5}">
      <dsp:nvSpPr>
        <dsp:cNvPr id="0" name=""/>
        <dsp:cNvSpPr/>
      </dsp:nvSpPr>
      <dsp:spPr>
        <a:xfrm>
          <a:off x="5682443" y="280533"/>
          <a:ext cx="481227" cy="56294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682443" y="393122"/>
        <a:ext cx="336859" cy="337767"/>
      </dsp:txXfrm>
    </dsp:sp>
    <dsp:sp modelId="{FDAEE3B2-633B-4C12-8D49-A2C6F3C18333}">
      <dsp:nvSpPr>
        <dsp:cNvPr id="0" name=""/>
        <dsp:cNvSpPr/>
      </dsp:nvSpPr>
      <dsp:spPr>
        <a:xfrm>
          <a:off x="6363425" y="0"/>
          <a:ext cx="2269939" cy="112401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latin typeface="Century Gothic" panose="020B0502020202020204" pitchFamily="34" charset="0"/>
            </a:rPr>
            <a:t>Составление перечня специального оборудования для </a:t>
          </a:r>
          <a:r>
            <a:rPr lang="ru-RU" sz="1300" b="1" kern="1200" dirty="0" err="1" smtClean="0">
              <a:latin typeface="Century Gothic" panose="020B0502020202020204" pitchFamily="34" charset="0"/>
            </a:rPr>
            <a:t>допобразования</a:t>
          </a:r>
          <a:r>
            <a:rPr lang="ru-RU" sz="1300" b="1" kern="1200" dirty="0" smtClean="0">
              <a:latin typeface="Century Gothic" panose="020B0502020202020204" pitchFamily="34" charset="0"/>
            </a:rPr>
            <a:t> детей с ОВЗ</a:t>
          </a:r>
        </a:p>
      </dsp:txBody>
      <dsp:txXfrm>
        <a:off x="6396346" y="32921"/>
        <a:ext cx="2204097" cy="1058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135" cy="497600"/>
          </a:xfrm>
          <a:prstGeom prst="rect">
            <a:avLst/>
          </a:prstGeom>
        </p:spPr>
        <p:txBody>
          <a:bodyPr vert="horz" lIns="91294" tIns="45647" rIns="91294" bIns="45647" rtlCol="0"/>
          <a:lstStyle>
            <a:lvl1pPr algn="l">
              <a:defRPr sz="1200"/>
            </a:lvl1pPr>
          </a:lstStyle>
          <a:p>
            <a:endParaRPr lang="ru-RU"/>
          </a:p>
        </p:txBody>
      </p:sp>
      <p:sp>
        <p:nvSpPr>
          <p:cNvPr id="3" name="Дата 2"/>
          <p:cNvSpPr>
            <a:spLocks noGrp="1"/>
          </p:cNvSpPr>
          <p:nvPr>
            <p:ph type="dt" sz="quarter" idx="1"/>
          </p:nvPr>
        </p:nvSpPr>
        <p:spPr>
          <a:xfrm>
            <a:off x="3849955" y="0"/>
            <a:ext cx="2946135" cy="497600"/>
          </a:xfrm>
          <a:prstGeom prst="rect">
            <a:avLst/>
          </a:prstGeom>
        </p:spPr>
        <p:txBody>
          <a:bodyPr vert="horz" lIns="91294" tIns="45647" rIns="91294" bIns="45647" rtlCol="0"/>
          <a:lstStyle>
            <a:lvl1pPr algn="r">
              <a:defRPr sz="1200"/>
            </a:lvl1pPr>
          </a:lstStyle>
          <a:p>
            <a:fld id="{73133BAA-BDD7-49AF-A1C1-A51D178692DB}" type="datetimeFigureOut">
              <a:rPr lang="ru-RU" smtClean="0"/>
              <a:pPr/>
              <a:t>28.01.2023</a:t>
            </a:fld>
            <a:endParaRPr lang="ru-RU"/>
          </a:p>
        </p:txBody>
      </p:sp>
      <p:sp>
        <p:nvSpPr>
          <p:cNvPr id="4" name="Нижний колонтитул 3"/>
          <p:cNvSpPr>
            <a:spLocks noGrp="1"/>
          </p:cNvSpPr>
          <p:nvPr>
            <p:ph type="ftr" sz="quarter" idx="2"/>
          </p:nvPr>
        </p:nvSpPr>
        <p:spPr>
          <a:xfrm>
            <a:off x="0" y="9429039"/>
            <a:ext cx="2946135" cy="497600"/>
          </a:xfrm>
          <a:prstGeom prst="rect">
            <a:avLst/>
          </a:prstGeom>
        </p:spPr>
        <p:txBody>
          <a:bodyPr vert="horz" lIns="91294" tIns="45647" rIns="91294" bIns="45647" rtlCol="0" anchor="b"/>
          <a:lstStyle>
            <a:lvl1pPr algn="l">
              <a:defRPr sz="1200"/>
            </a:lvl1pPr>
          </a:lstStyle>
          <a:p>
            <a:endParaRPr lang="ru-RU"/>
          </a:p>
        </p:txBody>
      </p:sp>
      <p:sp>
        <p:nvSpPr>
          <p:cNvPr id="5" name="Номер слайда 4"/>
          <p:cNvSpPr>
            <a:spLocks noGrp="1"/>
          </p:cNvSpPr>
          <p:nvPr>
            <p:ph type="sldNum" sz="quarter" idx="3"/>
          </p:nvPr>
        </p:nvSpPr>
        <p:spPr>
          <a:xfrm>
            <a:off x="3849955" y="9429039"/>
            <a:ext cx="2946135" cy="497600"/>
          </a:xfrm>
          <a:prstGeom prst="rect">
            <a:avLst/>
          </a:prstGeom>
        </p:spPr>
        <p:txBody>
          <a:bodyPr vert="horz" lIns="91294" tIns="45647" rIns="91294" bIns="45647" rtlCol="0" anchor="b"/>
          <a:lstStyle>
            <a:lvl1pPr algn="r">
              <a:defRPr sz="1200"/>
            </a:lvl1pPr>
          </a:lstStyle>
          <a:p>
            <a:fld id="{F1CF4E3F-9901-4AEE-BA40-AB2E811AE658}" type="slidenum">
              <a:rPr lang="ru-RU" smtClean="0"/>
              <a:pPr/>
              <a:t>‹#›</a:t>
            </a:fld>
            <a:endParaRPr lang="ru-RU"/>
          </a:p>
        </p:txBody>
      </p:sp>
    </p:spTree>
    <p:extLst>
      <p:ext uri="{BB962C8B-B14F-4D97-AF65-F5344CB8AC3E}">
        <p14:creationId xmlns:p14="http://schemas.microsoft.com/office/powerpoint/2010/main" val="3013120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4"/>
            <a:ext cx="5438140" cy="4466987"/>
          </a:xfrm>
          <a:prstGeom prst="rect">
            <a:avLst/>
          </a:prstGeom>
          <a:noFill/>
          <a:ln>
            <a:noFill/>
          </a:ln>
        </p:spPr>
        <p:txBody>
          <a:bodyPr wrap="square" lIns="91279" tIns="91279" rIns="91279" bIns="9127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1681995"/>
      </p:ext>
    </p:extLst>
  </p:cSld>
  <p:clrMap bg1="lt1" tx1="dk1" bg2="dk2" tx2="lt2" accent1="accent1" accent2="accent2" accent3="accent3" accent4="accent4" accent5="accent5" accent6="accent6" hlink="hlink" folHlink="folHlink"/>
  <p:notesStyle>
    <a:lvl1pPr marL="0" algn="l" defTabSz="914217" rtl="0" eaLnBrk="1" latinLnBrk="0" hangingPunct="1">
      <a:defRPr sz="1200" kern="1200">
        <a:solidFill>
          <a:schemeClr val="tx1"/>
        </a:solidFill>
        <a:latin typeface="+mn-lt"/>
        <a:ea typeface="+mn-ea"/>
        <a:cs typeface="+mn-cs"/>
      </a:defRPr>
    </a:lvl1pPr>
    <a:lvl2pPr marL="457109" algn="l" defTabSz="914217" rtl="0" eaLnBrk="1" latinLnBrk="0" hangingPunct="1">
      <a:defRPr sz="1200" kern="1200">
        <a:solidFill>
          <a:schemeClr val="tx1"/>
        </a:solidFill>
        <a:latin typeface="+mn-lt"/>
        <a:ea typeface="+mn-ea"/>
        <a:cs typeface="+mn-cs"/>
      </a:defRPr>
    </a:lvl2pPr>
    <a:lvl3pPr marL="914217" algn="l" defTabSz="914217" rtl="0" eaLnBrk="1" latinLnBrk="0" hangingPunct="1">
      <a:defRPr sz="1200" kern="1200">
        <a:solidFill>
          <a:schemeClr val="tx1"/>
        </a:solidFill>
        <a:latin typeface="+mn-lt"/>
        <a:ea typeface="+mn-ea"/>
        <a:cs typeface="+mn-cs"/>
      </a:defRPr>
    </a:lvl3pPr>
    <a:lvl4pPr marL="1371326" algn="l" defTabSz="914217" rtl="0" eaLnBrk="1" latinLnBrk="0" hangingPunct="1">
      <a:defRPr sz="1200" kern="1200">
        <a:solidFill>
          <a:schemeClr val="tx1"/>
        </a:solidFill>
        <a:latin typeface="+mn-lt"/>
        <a:ea typeface="+mn-ea"/>
        <a:cs typeface="+mn-cs"/>
      </a:defRPr>
    </a:lvl4pPr>
    <a:lvl5pPr marL="1828435" algn="l" defTabSz="914217" rtl="0" eaLnBrk="1" latinLnBrk="0" hangingPunct="1">
      <a:defRPr sz="1200" kern="1200">
        <a:solidFill>
          <a:schemeClr val="tx1"/>
        </a:solidFill>
        <a:latin typeface="+mn-lt"/>
        <a:ea typeface="+mn-ea"/>
        <a:cs typeface="+mn-cs"/>
      </a:defRPr>
    </a:lvl5pPr>
    <a:lvl6pPr marL="2285544" algn="l" defTabSz="914217" rtl="0" eaLnBrk="1" latinLnBrk="0" hangingPunct="1">
      <a:defRPr sz="1200" kern="1200">
        <a:solidFill>
          <a:schemeClr val="tx1"/>
        </a:solidFill>
        <a:latin typeface="+mn-lt"/>
        <a:ea typeface="+mn-ea"/>
        <a:cs typeface="+mn-cs"/>
      </a:defRPr>
    </a:lvl6pPr>
    <a:lvl7pPr marL="2742653" algn="l" defTabSz="914217" rtl="0" eaLnBrk="1" latinLnBrk="0" hangingPunct="1">
      <a:defRPr sz="1200" kern="1200">
        <a:solidFill>
          <a:schemeClr val="tx1"/>
        </a:solidFill>
        <a:latin typeface="+mn-lt"/>
        <a:ea typeface="+mn-ea"/>
        <a:cs typeface="+mn-cs"/>
      </a:defRPr>
    </a:lvl7pPr>
    <a:lvl8pPr marL="3199762" algn="l" defTabSz="914217" rtl="0" eaLnBrk="1" latinLnBrk="0" hangingPunct="1">
      <a:defRPr sz="1200" kern="1200">
        <a:solidFill>
          <a:schemeClr val="tx1"/>
        </a:solidFill>
        <a:latin typeface="+mn-lt"/>
        <a:ea typeface="+mn-ea"/>
        <a:cs typeface="+mn-cs"/>
      </a:defRPr>
    </a:lvl8pPr>
    <a:lvl9pPr marL="3656870"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2</a:t>
            </a:fld>
            <a:endParaRPr lang="ru-RU"/>
          </a:p>
        </p:txBody>
      </p:sp>
    </p:spTree>
    <p:extLst>
      <p:ext uri="{BB962C8B-B14F-4D97-AF65-F5344CB8AC3E}">
        <p14:creationId xmlns:p14="http://schemas.microsoft.com/office/powerpoint/2010/main" val="10232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18</a:t>
            </a:fld>
            <a:endParaRPr lang="ru-RU"/>
          </a:p>
        </p:txBody>
      </p:sp>
    </p:spTree>
    <p:extLst>
      <p:ext uri="{BB962C8B-B14F-4D97-AF65-F5344CB8AC3E}">
        <p14:creationId xmlns:p14="http://schemas.microsoft.com/office/powerpoint/2010/main" val="380388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19</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9</a:t>
            </a:fld>
            <a:endParaRPr lang="ru-RU"/>
          </a:p>
        </p:txBody>
      </p:sp>
    </p:spTree>
    <p:extLst>
      <p:ext uri="{BB962C8B-B14F-4D97-AF65-F5344CB8AC3E}">
        <p14:creationId xmlns:p14="http://schemas.microsoft.com/office/powerpoint/2010/main" val="242920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10</a:t>
            </a:fld>
            <a:endParaRPr lang="ru-RU"/>
          </a:p>
        </p:txBody>
      </p:sp>
    </p:spTree>
    <p:extLst>
      <p:ext uri="{BB962C8B-B14F-4D97-AF65-F5344CB8AC3E}">
        <p14:creationId xmlns:p14="http://schemas.microsoft.com/office/powerpoint/2010/main" val="340533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11</a:t>
            </a:fld>
            <a:endParaRPr lang="ru-RU"/>
          </a:p>
        </p:txBody>
      </p:sp>
    </p:spTree>
    <p:extLst>
      <p:ext uri="{BB962C8B-B14F-4D97-AF65-F5344CB8AC3E}">
        <p14:creationId xmlns:p14="http://schemas.microsoft.com/office/powerpoint/2010/main" val="192032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13</a:t>
            </a:fld>
            <a:endParaRPr lang="ru-RU"/>
          </a:p>
        </p:txBody>
      </p:sp>
    </p:spTree>
    <p:extLst>
      <p:ext uri="{BB962C8B-B14F-4D97-AF65-F5344CB8AC3E}">
        <p14:creationId xmlns:p14="http://schemas.microsoft.com/office/powerpoint/2010/main" val="351975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14</a:t>
            </a:fld>
            <a:endParaRPr lang="ru-RU"/>
          </a:p>
        </p:txBody>
      </p:sp>
    </p:spTree>
    <p:extLst>
      <p:ext uri="{BB962C8B-B14F-4D97-AF65-F5344CB8AC3E}">
        <p14:creationId xmlns:p14="http://schemas.microsoft.com/office/powerpoint/2010/main" val="112714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a:xfrm>
            <a:off x="3849688" y="9428083"/>
            <a:ext cx="2946400" cy="496968"/>
          </a:xfrm>
          <a:prstGeom prst="rect">
            <a:avLst/>
          </a:prstGeom>
        </p:spPr>
        <p:txBody>
          <a:bodyPr lIns="91439" tIns="45720" rIns="91439" bIns="45720"/>
          <a:lstStyle/>
          <a:p>
            <a:fld id="{B0452CF8-3AB1-4FEF-AEA0-523372ABA7BB}" type="slidenum">
              <a:rPr lang="ru-RU" smtClean="0"/>
              <a:pPr/>
              <a:t>15</a:t>
            </a:fld>
            <a:endParaRPr lang="ru-RU"/>
          </a:p>
        </p:txBody>
      </p:sp>
    </p:spTree>
    <p:extLst>
      <p:ext uri="{BB962C8B-B14F-4D97-AF65-F5344CB8AC3E}">
        <p14:creationId xmlns:p14="http://schemas.microsoft.com/office/powerpoint/2010/main" val="329411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16</a:t>
            </a:fld>
            <a:endParaRPr lang="ru-RU"/>
          </a:p>
        </p:txBody>
      </p:sp>
    </p:spTree>
    <p:extLst>
      <p:ext uri="{BB962C8B-B14F-4D97-AF65-F5344CB8AC3E}">
        <p14:creationId xmlns:p14="http://schemas.microsoft.com/office/powerpoint/2010/main" val="412406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49688" y="9428083"/>
            <a:ext cx="2946400" cy="496968"/>
          </a:xfrm>
          <a:prstGeom prst="rect">
            <a:avLst/>
          </a:prstGeom>
        </p:spPr>
        <p:txBody>
          <a:bodyPr lIns="91439" tIns="45720" rIns="91439" bIns="45720"/>
          <a:lstStyle/>
          <a:p>
            <a:fld id="{B0452CF8-3AB1-4FEF-AEA0-523372ABA7BB}" type="slidenum">
              <a:rPr lang="ru-RU" smtClean="0"/>
              <a:pPr/>
              <a:t>17</a:t>
            </a:fld>
            <a:endParaRPr lang="ru-RU"/>
          </a:p>
        </p:txBody>
      </p:sp>
    </p:spTree>
    <p:extLst>
      <p:ext uri="{BB962C8B-B14F-4D97-AF65-F5344CB8AC3E}">
        <p14:creationId xmlns:p14="http://schemas.microsoft.com/office/powerpoint/2010/main" val="412406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07" tIns="91407" rIns="91407" bIns="91407"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07" tIns="91407" rIns="91407" bIns="91407" anchor="t" anchorCtr="0"/>
          <a:lstStyle>
            <a:lvl1pPr marL="457109" lvl="0" indent="-304739" rtl="0">
              <a:spcBef>
                <a:spcPts val="0"/>
              </a:spcBef>
              <a:spcAft>
                <a:spcPts val="0"/>
              </a:spcAft>
              <a:buSzPts val="1200"/>
              <a:buChar char="●"/>
              <a:defRPr sz="1200"/>
            </a:lvl1pPr>
            <a:lvl2pPr marL="914217" lvl="1" indent="-304739" rtl="0">
              <a:spcBef>
                <a:spcPts val="1599"/>
              </a:spcBef>
              <a:spcAft>
                <a:spcPts val="0"/>
              </a:spcAft>
              <a:buSzPts val="1200"/>
              <a:buChar char="○"/>
              <a:defRPr sz="1200"/>
            </a:lvl2pPr>
            <a:lvl3pPr marL="1371326" lvl="2" indent="-304739" rtl="0">
              <a:spcBef>
                <a:spcPts val="1599"/>
              </a:spcBef>
              <a:spcAft>
                <a:spcPts val="0"/>
              </a:spcAft>
              <a:buSzPts val="1200"/>
              <a:buChar char="■"/>
              <a:defRPr sz="1200"/>
            </a:lvl3pPr>
            <a:lvl4pPr marL="1828435" lvl="3" indent="-304739" rtl="0">
              <a:spcBef>
                <a:spcPts val="1599"/>
              </a:spcBef>
              <a:spcAft>
                <a:spcPts val="0"/>
              </a:spcAft>
              <a:buSzPts val="1200"/>
              <a:buChar char="●"/>
              <a:defRPr sz="1200"/>
            </a:lvl4pPr>
            <a:lvl5pPr marL="2285544" lvl="4" indent="-304739" rtl="0">
              <a:spcBef>
                <a:spcPts val="1599"/>
              </a:spcBef>
              <a:spcAft>
                <a:spcPts val="0"/>
              </a:spcAft>
              <a:buSzPts val="1200"/>
              <a:buChar char="○"/>
              <a:defRPr sz="1200"/>
            </a:lvl5pPr>
            <a:lvl6pPr marL="2742653" lvl="5" indent="-304739" rtl="0">
              <a:spcBef>
                <a:spcPts val="1599"/>
              </a:spcBef>
              <a:spcAft>
                <a:spcPts val="0"/>
              </a:spcAft>
              <a:buSzPts val="1200"/>
              <a:buChar char="■"/>
              <a:defRPr sz="1200"/>
            </a:lvl6pPr>
            <a:lvl7pPr marL="3199762" lvl="6" indent="-304739" rtl="0">
              <a:spcBef>
                <a:spcPts val="1599"/>
              </a:spcBef>
              <a:spcAft>
                <a:spcPts val="0"/>
              </a:spcAft>
              <a:buSzPts val="1200"/>
              <a:buChar char="●"/>
              <a:defRPr sz="1200"/>
            </a:lvl7pPr>
            <a:lvl8pPr marL="3656870" lvl="7" indent="-304739" rtl="0">
              <a:spcBef>
                <a:spcPts val="1599"/>
              </a:spcBef>
              <a:spcAft>
                <a:spcPts val="0"/>
              </a:spcAft>
              <a:buSzPts val="1200"/>
              <a:buChar char="○"/>
              <a:defRPr sz="1200"/>
            </a:lvl8pPr>
            <a:lvl9pPr marL="4113979" lvl="8" indent="-304739" rtl="0">
              <a:spcBef>
                <a:spcPts val="1599"/>
              </a:spcBef>
              <a:spcAft>
                <a:spcPts val="1599"/>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07" tIns="91407" rIns="91407" bIns="91407"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07" tIns="91407" rIns="91407" bIns="91407"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07" tIns="91407" rIns="91407" bIns="91407"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07" tIns="91407" rIns="91407" bIns="91407"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1" y="724075"/>
            <a:ext cx="3837000" cy="3695100"/>
          </a:xfrm>
          <a:prstGeom prst="rect">
            <a:avLst/>
          </a:prstGeom>
        </p:spPr>
        <p:txBody>
          <a:bodyPr wrap="square" lIns="91407" tIns="91407" rIns="91407" bIns="91407" anchor="ctr" anchorCtr="0"/>
          <a:lstStyle>
            <a:lvl1pPr marL="457109" lvl="0" indent="-342832" rtl="0">
              <a:spcBef>
                <a:spcPts val="0"/>
              </a:spcBef>
              <a:spcAft>
                <a:spcPts val="0"/>
              </a:spcAft>
              <a:buSzPts val="1800"/>
              <a:buChar char="●"/>
              <a:defRPr/>
            </a:lvl1pPr>
            <a:lvl2pPr marL="914217" lvl="1" indent="-317437" rtl="0">
              <a:spcBef>
                <a:spcPts val="1599"/>
              </a:spcBef>
              <a:spcAft>
                <a:spcPts val="0"/>
              </a:spcAft>
              <a:buSzPts val="1400"/>
              <a:buChar char="○"/>
              <a:defRPr/>
            </a:lvl2pPr>
            <a:lvl3pPr marL="1371326" lvl="2" indent="-317437" rtl="0">
              <a:spcBef>
                <a:spcPts val="1599"/>
              </a:spcBef>
              <a:spcAft>
                <a:spcPts val="0"/>
              </a:spcAft>
              <a:buSzPts val="1400"/>
              <a:buChar char="■"/>
              <a:defRPr/>
            </a:lvl3pPr>
            <a:lvl4pPr marL="1828435" lvl="3" indent="-317437" rtl="0">
              <a:spcBef>
                <a:spcPts val="1599"/>
              </a:spcBef>
              <a:spcAft>
                <a:spcPts val="0"/>
              </a:spcAft>
              <a:buSzPts val="1400"/>
              <a:buChar char="●"/>
              <a:defRPr/>
            </a:lvl4pPr>
            <a:lvl5pPr marL="2285544" lvl="4" indent="-317437" rtl="0">
              <a:spcBef>
                <a:spcPts val="1599"/>
              </a:spcBef>
              <a:spcAft>
                <a:spcPts val="0"/>
              </a:spcAft>
              <a:buSzPts val="1400"/>
              <a:buChar char="○"/>
              <a:defRPr/>
            </a:lvl5pPr>
            <a:lvl6pPr marL="2742653" lvl="5" indent="-317437" rtl="0">
              <a:spcBef>
                <a:spcPts val="1599"/>
              </a:spcBef>
              <a:spcAft>
                <a:spcPts val="0"/>
              </a:spcAft>
              <a:buSzPts val="1400"/>
              <a:buChar char="■"/>
              <a:defRPr/>
            </a:lvl6pPr>
            <a:lvl7pPr marL="3199762" lvl="6" indent="-317437" rtl="0">
              <a:spcBef>
                <a:spcPts val="1599"/>
              </a:spcBef>
              <a:spcAft>
                <a:spcPts val="0"/>
              </a:spcAft>
              <a:buSzPts val="1400"/>
              <a:buChar char="●"/>
              <a:defRPr/>
            </a:lvl7pPr>
            <a:lvl8pPr marL="3656870" lvl="7" indent="-317437" rtl="0">
              <a:spcBef>
                <a:spcPts val="1599"/>
              </a:spcBef>
              <a:spcAft>
                <a:spcPts val="0"/>
              </a:spcAft>
              <a:buSzPts val="1400"/>
              <a:buChar char="○"/>
              <a:defRPr/>
            </a:lvl8pPr>
            <a:lvl9pPr marL="4113979" lvl="8" indent="-317437" rtl="0">
              <a:spcBef>
                <a:spcPts val="1599"/>
              </a:spcBef>
              <a:spcAft>
                <a:spcPts val="1599"/>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1" y="4230575"/>
            <a:ext cx="5998800" cy="605100"/>
          </a:xfrm>
          <a:prstGeom prst="rect">
            <a:avLst/>
          </a:prstGeom>
        </p:spPr>
        <p:txBody>
          <a:bodyPr wrap="square" lIns="91407" tIns="91407" rIns="91407" bIns="91407" anchor="ctr" anchorCtr="0"/>
          <a:lstStyle>
            <a:lvl1pPr marL="457109" lvl="0" indent="-228554"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1" y="1106125"/>
            <a:ext cx="8520600" cy="1963500"/>
          </a:xfrm>
          <a:prstGeom prst="rect">
            <a:avLst/>
          </a:prstGeom>
        </p:spPr>
        <p:txBody>
          <a:bodyPr wrap="square" lIns="91407" tIns="91407" rIns="91407" bIns="91407"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1" y="3152225"/>
            <a:ext cx="8520600" cy="1300800"/>
          </a:xfrm>
          <a:prstGeom prst="rect">
            <a:avLst/>
          </a:prstGeom>
        </p:spPr>
        <p:txBody>
          <a:bodyPr wrap="square" lIns="91407" tIns="91407" rIns="91407" bIns="91407" anchor="t" anchorCtr="0"/>
          <a:lstStyle>
            <a:lvl1pPr marL="457109" lvl="0" indent="-342832" algn="ctr" rtl="0">
              <a:spcBef>
                <a:spcPts val="0"/>
              </a:spcBef>
              <a:spcAft>
                <a:spcPts val="0"/>
              </a:spcAft>
              <a:buSzPts val="1800"/>
              <a:buChar char="●"/>
              <a:defRPr/>
            </a:lvl1pPr>
            <a:lvl2pPr marL="914217" lvl="1" indent="-317437" algn="ctr" rtl="0">
              <a:spcBef>
                <a:spcPts val="1599"/>
              </a:spcBef>
              <a:spcAft>
                <a:spcPts val="0"/>
              </a:spcAft>
              <a:buSzPts val="1400"/>
              <a:buChar char="○"/>
              <a:defRPr/>
            </a:lvl2pPr>
            <a:lvl3pPr marL="1371326" lvl="2" indent="-317437" algn="ctr" rtl="0">
              <a:spcBef>
                <a:spcPts val="1599"/>
              </a:spcBef>
              <a:spcAft>
                <a:spcPts val="0"/>
              </a:spcAft>
              <a:buSzPts val="1400"/>
              <a:buChar char="■"/>
              <a:defRPr/>
            </a:lvl3pPr>
            <a:lvl4pPr marL="1828435" lvl="3" indent="-317437" algn="ctr" rtl="0">
              <a:spcBef>
                <a:spcPts val="1599"/>
              </a:spcBef>
              <a:spcAft>
                <a:spcPts val="0"/>
              </a:spcAft>
              <a:buSzPts val="1400"/>
              <a:buChar char="●"/>
              <a:defRPr/>
            </a:lvl4pPr>
            <a:lvl5pPr marL="2285544" lvl="4" indent="-317437" algn="ctr" rtl="0">
              <a:spcBef>
                <a:spcPts val="1599"/>
              </a:spcBef>
              <a:spcAft>
                <a:spcPts val="0"/>
              </a:spcAft>
              <a:buSzPts val="1400"/>
              <a:buChar char="○"/>
              <a:defRPr/>
            </a:lvl5pPr>
            <a:lvl6pPr marL="2742653" lvl="5" indent="-317437" algn="ctr" rtl="0">
              <a:spcBef>
                <a:spcPts val="1599"/>
              </a:spcBef>
              <a:spcAft>
                <a:spcPts val="0"/>
              </a:spcAft>
              <a:buSzPts val="1400"/>
              <a:buChar char="■"/>
              <a:defRPr/>
            </a:lvl6pPr>
            <a:lvl7pPr marL="3199762" lvl="6" indent="-317437" algn="ctr" rtl="0">
              <a:spcBef>
                <a:spcPts val="1599"/>
              </a:spcBef>
              <a:spcAft>
                <a:spcPts val="0"/>
              </a:spcAft>
              <a:buSzPts val="1400"/>
              <a:buChar char="●"/>
              <a:defRPr/>
            </a:lvl7pPr>
            <a:lvl8pPr marL="3656870" lvl="7" indent="-317437" algn="ctr" rtl="0">
              <a:spcBef>
                <a:spcPts val="1599"/>
              </a:spcBef>
              <a:spcAft>
                <a:spcPts val="0"/>
              </a:spcAft>
              <a:buSzPts val="1400"/>
              <a:buChar char="○"/>
              <a:defRPr/>
            </a:lvl8pPr>
            <a:lvl9pPr marL="4113979" lvl="8" indent="-317437" algn="ctr" rtl="0">
              <a:spcBef>
                <a:spcPts val="1599"/>
              </a:spcBef>
              <a:spcAft>
                <a:spcPts val="1599"/>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07" tIns="91407" rIns="91407" bIns="91407" anchor="ctr" anchorCtr="0">
            <a:noAutofit/>
          </a:bodyPr>
          <a:lstStyle/>
          <a:p>
            <a:fld id="{00000000-1234-1234-1234-123412341234}" type="slidenum">
              <a:rPr lang="ru" smtClean="0"/>
              <a:pPr/>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5B106E36-FD25-4E2D-B0AA-010F637433A0}" type="datetimeFigureOut">
              <a:rPr lang="ru-RU" smtClean="0"/>
              <a:pPr/>
              <a:t>28.01.2023</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6088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63"/>
            <a:ext cx="2133600" cy="273844"/>
          </a:xfrm>
          <a:prstGeom prst="rect">
            <a:avLst/>
          </a:prstGeom>
        </p:spPr>
        <p:txBody>
          <a:bodyPr/>
          <a:lstStyle/>
          <a:p>
            <a:fld id="{5B106E36-FD25-4E2D-B0AA-010F637433A0}" type="datetimeFigureOut">
              <a:rPr lang="ru-RU" smtClean="0"/>
              <a:pPr/>
              <a:t>28.01.2023</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6134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grpSp>
        <p:nvGrpSpPr>
          <p:cNvPr id="3" name="Графический объект 23">
            <a:extLst>
              <a:ext uri="{FF2B5EF4-FFF2-40B4-BE49-F238E27FC236}">
                <a16:creationId xmlns:a16="http://schemas.microsoft.com/office/drawing/2014/main" id="{47C3B2E9-ECBE-41AD-AEEB-38E82FC382A0}"/>
              </a:ext>
            </a:extLst>
          </p:cNvPr>
          <p:cNvGrpSpPr/>
          <p:nvPr/>
        </p:nvGrpSpPr>
        <p:grpSpPr>
          <a:xfrm>
            <a:off x="-9525" y="-9525"/>
            <a:ext cx="9159240" cy="5161598"/>
            <a:chOff x="-12700" y="-12700"/>
            <a:chExt cx="12212320" cy="6882130"/>
          </a:xfrm>
        </p:grpSpPr>
        <p:sp>
          <p:nvSpPr>
            <p:cNvPr id="38" name="Полилиния: Фигура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u-RU" noProof="0"/>
            </a:p>
          </p:txBody>
        </p:sp>
        <p:sp>
          <p:nvSpPr>
            <p:cNvPr id="40" name="Полилиния: Фигура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u-RU" noProof="0"/>
            </a:p>
          </p:txBody>
        </p:sp>
        <p:sp>
          <p:nvSpPr>
            <p:cNvPr id="36" name="Полилиния: Фигура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u-RU" noProof="0"/>
            </a:p>
          </p:txBody>
        </p:sp>
        <p:sp>
          <p:nvSpPr>
            <p:cNvPr id="37" name="Полилиния: фигура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u-RU" noProof="0"/>
            </a:p>
          </p:txBody>
        </p:sp>
        <p:sp>
          <p:nvSpPr>
            <p:cNvPr id="39" name="Полилиния: Фигура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u-RU" noProof="0"/>
            </a:p>
          </p:txBody>
        </p:sp>
        <p:sp>
          <p:nvSpPr>
            <p:cNvPr id="26" name="Полилиния: Фигура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u-RU" noProof="0"/>
            </a:p>
          </p:txBody>
        </p:sp>
        <p:sp>
          <p:nvSpPr>
            <p:cNvPr id="31" name="Полилиния: Фигура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u-RU" noProof="0"/>
            </a:p>
          </p:txBody>
        </p:sp>
        <p:sp>
          <p:nvSpPr>
            <p:cNvPr id="32" name="Полилиния: Фигура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u-RU" noProof="0"/>
            </a:p>
          </p:txBody>
        </p:sp>
        <p:sp>
          <p:nvSpPr>
            <p:cNvPr id="35" name="Полилиния: Фигура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u-RU" noProof="0"/>
            </a:p>
          </p:txBody>
        </p:sp>
      </p:grpSp>
      <p:sp>
        <p:nvSpPr>
          <p:cNvPr id="2" name="Заголовок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472832" y="2114247"/>
            <a:ext cx="3638514" cy="1370302"/>
          </a:xfrm>
        </p:spPr>
        <p:txBody>
          <a:bodyPr rtlCol="0" anchor="ctr" anchorCtr="0">
            <a:normAutofit/>
          </a:bodyPr>
          <a:lstStyle>
            <a:lvl1pPr algn="l">
              <a:defRPr sz="4100">
                <a:solidFill>
                  <a:schemeClr val="bg1"/>
                </a:solidFill>
              </a:defRPr>
            </a:lvl1pPr>
          </a:lstStyle>
          <a:p>
            <a:pPr rtl="0"/>
            <a:r>
              <a:rPr lang="ru-RU" noProof="0"/>
              <a:t>Название</a:t>
            </a:r>
            <a:br>
              <a:rPr lang="ru-RU" noProof="0"/>
            </a:br>
            <a:r>
              <a:rPr lang="ru-RU" noProof="0"/>
              <a:t>презентации</a:t>
            </a:r>
          </a:p>
        </p:txBody>
      </p:sp>
      <p:sp>
        <p:nvSpPr>
          <p:cNvPr id="23" name="Подзаголовок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5306909" y="2119882"/>
            <a:ext cx="3731731" cy="1241822"/>
          </a:xfrm>
        </p:spPr>
        <p:txBody>
          <a:bodyPr rtlCol="0" anchor="ctr">
            <a:normAutofit/>
          </a:bodyPr>
          <a:lstStyle>
            <a:lvl1pPr marL="0" indent="0" algn="l">
              <a:buFont typeface="Arial" panose="020B0604020202020204" pitchFamily="34" charset="0"/>
              <a:buNone/>
              <a:defRPr sz="24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ru-RU" noProof="0"/>
              <a:t>ОБРАЗЕЦ ПОДЗАГОЛОВКА</a:t>
            </a:r>
          </a:p>
        </p:txBody>
      </p:sp>
    </p:spTree>
    <p:extLst>
      <p:ext uri="{BB962C8B-B14F-4D97-AF65-F5344CB8AC3E}">
        <p14:creationId xmlns:p14="http://schemas.microsoft.com/office/powerpoint/2010/main" val="65570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445025"/>
            <a:ext cx="8520600" cy="572700"/>
          </a:xfrm>
          <a:prstGeom prst="rect">
            <a:avLst/>
          </a:prstGeom>
          <a:noFill/>
          <a:ln>
            <a:noFill/>
          </a:ln>
        </p:spPr>
        <p:txBody>
          <a:bodyPr wrap="square" lIns="91407" tIns="91407" rIns="91407" bIns="91407"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1" y="1152475"/>
            <a:ext cx="8520600" cy="3416400"/>
          </a:xfrm>
          <a:prstGeom prst="rect">
            <a:avLst/>
          </a:prstGeom>
          <a:noFill/>
          <a:ln>
            <a:noFill/>
          </a:ln>
        </p:spPr>
        <p:txBody>
          <a:bodyPr wrap="square" lIns="91407" tIns="91407" rIns="91407" bIns="91407"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07" tIns="91407" rIns="91407" bIns="91407" anchor="ctr" anchorCtr="0">
            <a:noAutofit/>
          </a:bodyPr>
          <a:lstStyle/>
          <a:p>
            <a:pPr algn="r"/>
            <a:fld id="{00000000-1234-1234-1234-123412341234}" type="slidenum">
              <a:rPr lang="ru" sz="1000" smtClean="0">
                <a:solidFill>
                  <a:schemeClr val="dk2"/>
                </a:solidFill>
              </a:rPr>
              <a:pPr algn="r"/>
              <a:t>‹#›</a:t>
            </a:fld>
            <a:endParaRPr lang="r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716" r:id="rId6"/>
    <p:sldLayoutId id="2147483717" r:id="rId7"/>
    <p:sldLayoutId id="214748371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gif"/></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020577">
            <a:off x="644281" y="2028522"/>
            <a:ext cx="3638514" cy="1370302"/>
          </a:xfrm>
        </p:spPr>
        <p:txBody>
          <a:bodyPr>
            <a:noAutofit/>
          </a:bodyPr>
          <a:lstStyle/>
          <a:p>
            <a:r>
              <a:rPr lang="ru-RU" dirty="0"/>
              <a:t>«Времена меняются, и мы меняемся вместе с ними…»</a:t>
            </a:r>
          </a:p>
        </p:txBody>
      </p:sp>
      <p:sp>
        <p:nvSpPr>
          <p:cNvPr id="3" name="Подзаголовок 2"/>
          <p:cNvSpPr>
            <a:spLocks noGrp="1"/>
          </p:cNvSpPr>
          <p:nvPr>
            <p:ph type="subTitle" idx="1"/>
          </p:nvPr>
        </p:nvSpPr>
        <p:spPr>
          <a:xfrm rot="853085">
            <a:off x="5682522" y="1403342"/>
            <a:ext cx="3263890" cy="2980142"/>
          </a:xfrm>
        </p:spPr>
        <p:txBody>
          <a:bodyPr>
            <a:normAutofit/>
          </a:bodyPr>
          <a:lstStyle/>
          <a:p>
            <a:r>
              <a:rPr lang="ru-RU" sz="6000" dirty="0" err="1"/>
              <a:t>Лотарь</a:t>
            </a:r>
            <a:r>
              <a:rPr lang="ru-RU" sz="6000" dirty="0"/>
              <a:t> I</a:t>
            </a:r>
            <a:r>
              <a:rPr lang="ru-RU" dirty="0"/>
              <a:t>, король франков</a:t>
            </a:r>
            <a:r>
              <a:rPr lang="en-US" dirty="0"/>
              <a:t> (I</a:t>
            </a:r>
            <a:r>
              <a:rPr lang="ru-RU" dirty="0" err="1"/>
              <a:t>в.н.э</a:t>
            </a:r>
            <a:r>
              <a:rPr lang="ru-RU" dirty="0"/>
              <a:t>)</a:t>
            </a:r>
          </a:p>
          <a:p>
            <a:endParaRPr lang="ru-RU" dirty="0"/>
          </a:p>
        </p:txBody>
      </p:sp>
    </p:spTree>
    <p:extLst>
      <p:ext uri="{BB962C8B-B14F-4D97-AF65-F5344CB8AC3E}">
        <p14:creationId xmlns:p14="http://schemas.microsoft.com/office/powerpoint/2010/main" val="336907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245989"/>
            <a:ext cx="8640960" cy="461665"/>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Утвержден новый Федеральный перечень учебников</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2698923"/>
            <a:ext cx="5760640" cy="1384995"/>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21.09.2022 № 858 </a:t>
            </a:r>
            <a:r>
              <a:rPr lang="ru-RU" sz="1200" i="1" dirty="0" smtClean="0">
                <a:solidFill>
                  <a:srgbClr val="002060"/>
                </a:solidFill>
              </a:rPr>
              <a:t>«Об </a:t>
            </a:r>
            <a:r>
              <a:rPr lang="ru-RU" sz="1200" i="1" dirty="0">
                <a:solidFill>
                  <a:srgbClr val="002060"/>
                </a:solidFill>
              </a:rPr>
              <a:t>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a:t>
            </a:r>
            <a:r>
              <a:rPr lang="ru-RU" sz="1200" i="1" dirty="0" smtClean="0">
                <a:solidFill>
                  <a:srgbClr val="002060"/>
                </a:solidFill>
              </a:rPr>
              <a:t>учебников»</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qrcoder.ru/code/?http%3A%2F%2Fpublication.pravo.gov.ru%2FDocument%2FView%2F0001202211010045&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1835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2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867365"/>
            <a:ext cx="8640960" cy="1200329"/>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В Порядок организации и осуществления образовательной деятельности </a:t>
            </a:r>
            <a:r>
              <a:rPr lang="ru-RU" sz="2400" b="1" dirty="0" smtClean="0">
                <a:solidFill>
                  <a:schemeClr val="bg1"/>
                </a:solidFill>
                <a:latin typeface="Century Gothic" panose="020B0502020202020204" pitchFamily="34" charset="0"/>
              </a:rPr>
              <a:t>внесено понятие «домашнее задание</a:t>
            </a:r>
            <a:r>
              <a:rPr lang="ru-RU" sz="2400" b="1" dirty="0">
                <a:solidFill>
                  <a:schemeClr val="bg1"/>
                </a:solidFill>
                <a:latin typeface="Century Gothic" panose="020B0502020202020204" pitchFamily="34" charset="0"/>
              </a:rPr>
              <a:t>»</a:t>
            </a:r>
          </a:p>
        </p:txBody>
      </p:sp>
      <p:sp>
        <p:nvSpPr>
          <p:cNvPr id="4" name="Прямоугольник 3"/>
          <p:cNvSpPr/>
          <p:nvPr/>
        </p:nvSpPr>
        <p:spPr>
          <a:xfrm>
            <a:off x="3059832" y="2698923"/>
            <a:ext cx="5760640" cy="1384995"/>
          </a:xfrm>
          <a:prstGeom prst="rect">
            <a:avLst/>
          </a:prstGeom>
        </p:spPr>
        <p:txBody>
          <a:bodyPr wrap="square">
            <a:spAutoFit/>
          </a:bodyPr>
          <a:lstStyle/>
          <a:p>
            <a:pPr algn="just"/>
            <a:r>
              <a:rPr lang="ru-RU" sz="1200" i="1" dirty="0" smtClean="0">
                <a:solidFill>
                  <a:srgbClr val="002060"/>
                </a:solidFill>
              </a:rPr>
              <a:t>Приказ </a:t>
            </a:r>
            <a:r>
              <a:rPr lang="ru-RU" sz="1200" i="1" dirty="0">
                <a:solidFill>
                  <a:srgbClr val="002060"/>
                </a:solidFill>
              </a:rPr>
              <a:t>Министерства просвещения Российской Федерации от 07.10.2022 № 888 </a:t>
            </a:r>
            <a:r>
              <a:rPr lang="ru-RU" sz="1200" i="1" dirty="0" smtClean="0">
                <a:solidFill>
                  <a:srgbClr val="002060"/>
                </a:solidFill>
              </a:rPr>
              <a:t>«О </a:t>
            </a:r>
            <a:r>
              <a:rPr lang="ru-RU" sz="1200" i="1" dirty="0">
                <a:solidFill>
                  <a:srgbClr val="002060"/>
                </a:solidFill>
              </a:rPr>
              <a:t>внесении изменений в Порядок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 утвержденный приказом Министерства просвещения Российской Федерации от 22 марта 2021 г. </a:t>
            </a:r>
            <a:r>
              <a:rPr lang="ru-RU" sz="1200" i="1" dirty="0" smtClean="0">
                <a:solidFill>
                  <a:srgbClr val="002060"/>
                </a:solidFill>
              </a:rPr>
              <a:t>№115»</a:t>
            </a:r>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qrcoder.ru/code/?http%3A%2F%2Fpublication.pravo.gov.ru%2FDocument%2FView%2F000120221110001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048" y="307580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3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843558"/>
            <a:ext cx="8856984" cy="3725317"/>
          </a:xfrm>
        </p:spPr>
        <p:txBody>
          <a:bodyPr/>
          <a:lstStyle/>
          <a:p>
            <a:pPr>
              <a:buNone/>
            </a:pPr>
            <a:r>
              <a:rPr lang="ru-RU" sz="1200" b="1" dirty="0" smtClean="0"/>
              <a:t>1</a:t>
            </a:r>
            <a:r>
              <a:rPr lang="ru-RU" sz="1200" b="1" u="sng" dirty="0" smtClean="0"/>
              <a:t>. Пункт 11 приказа Министерства просвещения РФ от 22 марта 2021 г. N 115  дополнить абзацами следующего содержания:</a:t>
            </a:r>
          </a:p>
          <a:p>
            <a:r>
              <a:rPr lang="ru-RU" sz="1200" b="1" dirty="0" smtClean="0"/>
              <a:t>"Обучающиеся обязаны добросовестно осваивать образовательную программу, выполнять индивидуальный учебный план, в том числе посещать предусмотренные учебным планом или индивидуальным учебным планом учебные занятия, осуществлять самостоятельную подготовку к занятиям, выполнять задания, данные педагогическими работниками в рамках образовательной программы</a:t>
            </a:r>
            <a:r>
              <a:rPr lang="ru-RU" sz="1200" b="1" baseline="30000" dirty="0" smtClean="0"/>
              <a:t>14</a:t>
            </a:r>
            <a:r>
              <a:rPr lang="ru-RU" sz="1200" b="1" dirty="0" smtClean="0"/>
              <a:t>.</a:t>
            </a:r>
          </a:p>
          <a:p>
            <a:r>
              <a:rPr lang="ru-RU" sz="1200" b="1" dirty="0" smtClean="0"/>
              <a:t>Самостоятельная подготовка обучающихся к занятиям, выполнение обучающимися заданий, </a:t>
            </a:r>
            <a:r>
              <a:rPr lang="ru-RU" sz="1200" b="1" u="sng" dirty="0" smtClean="0"/>
              <a:t>данных педагогическими работниками в рамках образовательной программы для выполнения во </a:t>
            </a:r>
            <a:r>
              <a:rPr lang="ru-RU" sz="1200" b="1" u="sng" dirty="0" err="1" smtClean="0"/>
              <a:t>внеучебное</a:t>
            </a:r>
            <a:r>
              <a:rPr lang="ru-RU" sz="1200" b="1" u="sng" dirty="0" smtClean="0"/>
              <a:t> время (далее - домашнее задание)</a:t>
            </a:r>
            <a:r>
              <a:rPr lang="ru-RU" sz="1200" b="1" dirty="0" smtClean="0"/>
              <a:t>, осуществляются обучающимися в </a:t>
            </a:r>
            <a:r>
              <a:rPr lang="ru-RU" sz="1200" b="1" u="sng" dirty="0" smtClean="0"/>
              <a:t>домашних и иных условиях</a:t>
            </a:r>
            <a:r>
              <a:rPr lang="ru-RU" sz="1200" b="1" dirty="0" smtClean="0"/>
              <a:t>, в том </a:t>
            </a:r>
            <a:r>
              <a:rPr lang="ru-RU" sz="1200" b="1" u="sng" dirty="0" smtClean="0"/>
              <a:t>числе в цифровой образовательной среде</a:t>
            </a:r>
            <a:r>
              <a:rPr lang="ru-RU" sz="1200" b="1" dirty="0" smtClean="0"/>
              <a:t>, и предусматривают выполнение обучающимися письменных и устных, практических, творческих, проектных, исследовательских работ в целях совершенствования, развития и практического применения формируемых в ходе урока предметных знаний и умений, универсальных учебных действий и их использования для решения учебных, учебно-познавательных и учебно-практических задач в соответствии с планируемыми результатами рабочей программы учебного предмета.</a:t>
            </a:r>
          </a:p>
          <a:p>
            <a:r>
              <a:rPr lang="ru-RU" sz="1200" b="1" u="sng" dirty="0" smtClean="0"/>
              <a:t>Определение объема домашних заданий </a:t>
            </a:r>
            <a:r>
              <a:rPr lang="ru-RU" sz="1200" b="1" dirty="0" smtClean="0"/>
              <a:t>осуществляется педагогическими работниками в соответствии с Санитарно-эпидемиологическими требованиями и правилами, Гигиеническими нормативами с учетом возрастных, психофизических особенностей, способностей и интересов обучающихся.".</a:t>
            </a:r>
          </a:p>
          <a:p>
            <a:endParaRPr lang="ru-RU" sz="1200" b="1" dirty="0"/>
          </a:p>
        </p:txBody>
      </p:sp>
      <p:sp>
        <p:nvSpPr>
          <p:cNvPr id="4" name="Заголовок 3">
            <a:extLst>
              <a:ext uri="{FF2B5EF4-FFF2-40B4-BE49-F238E27FC236}">
                <a16:creationId xmlns:a16="http://schemas.microsoft.com/office/drawing/2014/main" id="{56352C14-E756-47E9-94F3-12C75E5C91D8}"/>
              </a:ext>
            </a:extLst>
          </p:cNvPr>
          <p:cNvSpPr txBox="1">
            <a:spLocks noGrp="1"/>
          </p:cNvSpPr>
          <p:nvPr>
            <p:ph type="title"/>
          </p:nvPr>
        </p:nvSpPr>
        <p:spPr>
          <a:xfrm>
            <a:off x="311701" y="123479"/>
            <a:ext cx="8520600" cy="553931"/>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771550"/>
            <a:ext cx="8640960" cy="830997"/>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Внесены изменения в Порядок </a:t>
            </a:r>
            <a:r>
              <a:rPr lang="ru-RU" sz="2400" b="1" dirty="0">
                <a:solidFill>
                  <a:schemeClr val="bg1"/>
                </a:solidFill>
                <a:latin typeface="Century Gothic" panose="020B0502020202020204" pitchFamily="34" charset="0"/>
              </a:rPr>
              <a:t>приема на обучение по образовательным программам </a:t>
            </a:r>
            <a:r>
              <a:rPr lang="ru-RU" sz="2400" b="1" dirty="0" smtClean="0">
                <a:solidFill>
                  <a:schemeClr val="bg1"/>
                </a:solidFill>
                <a:latin typeface="Century Gothic" panose="020B0502020202020204" pitchFamily="34" charset="0"/>
              </a:rPr>
              <a:t>НОО, ООО и СОО</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3363838"/>
            <a:ext cx="5760640" cy="1015663"/>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30.08.2022 № 784 </a:t>
            </a:r>
            <a:r>
              <a:rPr lang="ru-RU" sz="1200" i="1" dirty="0" smtClean="0">
                <a:solidFill>
                  <a:srgbClr val="002060"/>
                </a:solidFill>
              </a:rPr>
              <a:t>«О </a:t>
            </a:r>
            <a:r>
              <a:rPr lang="ru-RU" sz="1200" i="1" dirty="0">
                <a:solidFill>
                  <a:srgbClr val="002060"/>
                </a:solidFill>
              </a:rPr>
              <a:t>внесении изменений в Порядок приема на обучение по образовательным программам начального общего, основного общего и среднего общего образования, утвержденный приказом Министерства просвещения Российской Федерации от 2 сентября 2020 г. № </a:t>
            </a:r>
            <a:r>
              <a:rPr lang="ru-RU" sz="1200" i="1" dirty="0" smtClean="0">
                <a:solidFill>
                  <a:srgbClr val="002060"/>
                </a:solidFill>
              </a:rPr>
              <a:t>458»</a:t>
            </a:r>
            <a:endParaRPr lang="ru-RU" sz="1200" i="1" dirty="0">
              <a:solidFill>
                <a:srgbClr val="002060"/>
              </a:solidFill>
            </a:endParaRPr>
          </a:p>
        </p:txBody>
      </p:sp>
      <p:graphicFrame>
        <p:nvGraphicFramePr>
          <p:cNvPr id="7" name="Схема 6"/>
          <p:cNvGraphicFramePr/>
          <p:nvPr>
            <p:extLst>
              <p:ext uri="{D42A27DB-BD31-4B8C-83A1-F6EECF244321}">
                <p14:modId xmlns:p14="http://schemas.microsoft.com/office/powerpoint/2010/main" val="3799003746"/>
              </p:ext>
            </p:extLst>
          </p:nvPr>
        </p:nvGraphicFramePr>
        <p:xfrm>
          <a:off x="251520" y="1663762"/>
          <a:ext cx="8640960" cy="112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cdn-icons-png.flaticon.com/512/417/4172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007177"/>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qrcoder.ru/code/?http%3A%2F%2Fpublication.pravo.gov.ru%2FDocument%2FView%2F0001202210210011&amp;4&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048" y="3579862"/>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771550"/>
            <a:ext cx="8640960" cy="1200329"/>
          </a:xfrm>
          <a:prstGeom prst="rect">
            <a:avLst/>
          </a:prstGeom>
          <a:solidFill>
            <a:srgbClr val="003366"/>
          </a:solidFill>
        </p:spPr>
        <p:txBody>
          <a:bodyPr wrap="square">
            <a:spAutoFit/>
          </a:bodyPr>
          <a:lstStyle/>
          <a:p>
            <a:pPr algn="ctr"/>
            <a:r>
              <a:rPr lang="ru-RU" sz="2400" b="1" dirty="0" smtClean="0">
                <a:solidFill>
                  <a:schemeClr val="bg1"/>
                </a:solidFill>
                <a:latin typeface="Century Gothic" panose="020B0502020202020204" pitchFamily="34" charset="0"/>
              </a:rPr>
              <a:t>Принят новый Порядок </a:t>
            </a:r>
            <a:r>
              <a:rPr lang="ru-RU" sz="2400" b="1" dirty="0">
                <a:solidFill>
                  <a:schemeClr val="bg1"/>
                </a:solidFill>
                <a:latin typeface="Century Gothic" panose="020B0502020202020204" pitchFamily="34" charset="0"/>
              </a:rPr>
              <a:t>организации и осуществления образовательной деятельности по дополнительным общеобразовательным программам</a:t>
            </a:r>
          </a:p>
        </p:txBody>
      </p:sp>
      <p:sp>
        <p:nvSpPr>
          <p:cNvPr id="4" name="Прямоугольник 3"/>
          <p:cNvSpPr/>
          <p:nvPr/>
        </p:nvSpPr>
        <p:spPr>
          <a:xfrm>
            <a:off x="2915816" y="3723878"/>
            <a:ext cx="5760640" cy="830997"/>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27.07.2022 № 629 </a:t>
            </a:r>
            <a:r>
              <a:rPr lang="ru-RU" sz="1200" i="1" dirty="0" smtClean="0">
                <a:solidFill>
                  <a:srgbClr val="002060"/>
                </a:solidFill>
              </a:rPr>
              <a:t>«Об </a:t>
            </a:r>
            <a:r>
              <a:rPr lang="ru-RU" sz="1200" i="1" dirty="0">
                <a:solidFill>
                  <a:srgbClr val="002060"/>
                </a:solidFill>
              </a:rPr>
              <a:t>утверждении Порядка организации и осуществления образовательной деятельности по дополнительным общеобразовательным </a:t>
            </a:r>
            <a:r>
              <a:rPr lang="ru-RU" sz="1200" i="1" dirty="0" smtClean="0">
                <a:solidFill>
                  <a:srgbClr val="002060"/>
                </a:solidFill>
              </a:rPr>
              <a:t>программам»</a:t>
            </a:r>
            <a:endParaRPr lang="ru-RU" sz="1200" i="1" dirty="0">
              <a:solidFill>
                <a:srgbClr val="002060"/>
              </a:solidFill>
            </a:endParaRPr>
          </a:p>
        </p:txBody>
      </p:sp>
      <p:graphicFrame>
        <p:nvGraphicFramePr>
          <p:cNvPr id="6" name="Схема 5"/>
          <p:cNvGraphicFramePr/>
          <p:nvPr>
            <p:extLst>
              <p:ext uri="{D42A27DB-BD31-4B8C-83A1-F6EECF244321}">
                <p14:modId xmlns:p14="http://schemas.microsoft.com/office/powerpoint/2010/main" val="1237052044"/>
              </p:ext>
            </p:extLst>
          </p:nvPr>
        </p:nvGraphicFramePr>
        <p:xfrm>
          <a:off x="251520" y="2067694"/>
          <a:ext cx="8640960" cy="112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cdn-icons-png.flaticon.com/512/417/4172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295209"/>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qrcoder.ru/code/?http%3A%2F%2Fpublication.pravo.gov.ru%2FDocument%2FView%2F0001202209270013&amp;4&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048" y="3795886"/>
            <a:ext cx="633514" cy="63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7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1020673"/>
            <a:ext cx="8640960" cy="830997"/>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Отменены рекомендации </a:t>
            </a:r>
            <a:r>
              <a:rPr lang="ru-RU" sz="2400" b="1" dirty="0" smtClean="0">
                <a:solidFill>
                  <a:schemeClr val="bg1"/>
                </a:solidFill>
                <a:latin typeface="Century Gothic" panose="020B0502020202020204" pitchFamily="34" charset="0"/>
              </a:rPr>
              <a:t>о </a:t>
            </a:r>
            <a:r>
              <a:rPr lang="ru-RU" sz="2400" b="1" dirty="0">
                <a:solidFill>
                  <a:schemeClr val="bg1"/>
                </a:solidFill>
                <a:latin typeface="Century Gothic" panose="020B0502020202020204" pitchFamily="34" charset="0"/>
              </a:rPr>
              <a:t>введении третьего часа физической культуры</a:t>
            </a:r>
          </a:p>
        </p:txBody>
      </p:sp>
      <p:sp>
        <p:nvSpPr>
          <p:cNvPr id="4" name="Прямоугольник 3"/>
          <p:cNvSpPr/>
          <p:nvPr/>
        </p:nvSpPr>
        <p:spPr>
          <a:xfrm>
            <a:off x="2915816" y="2139703"/>
            <a:ext cx="5760640" cy="1077218"/>
          </a:xfrm>
          <a:prstGeom prst="rect">
            <a:avLst/>
          </a:prstGeom>
        </p:spPr>
        <p:txBody>
          <a:bodyPr wrap="square">
            <a:spAutoFit/>
          </a:bodyPr>
          <a:lstStyle/>
          <a:p>
            <a:pPr algn="just"/>
            <a:r>
              <a:rPr lang="ru-RU" i="1" dirty="0" smtClean="0">
                <a:solidFill>
                  <a:srgbClr val="002060"/>
                </a:solidFill>
              </a:rPr>
              <a:t>Письмо Министерства просвещения </a:t>
            </a:r>
            <a:r>
              <a:rPr lang="ru-RU" i="1" dirty="0">
                <a:solidFill>
                  <a:srgbClr val="002060"/>
                </a:solidFill>
              </a:rPr>
              <a:t>России от </a:t>
            </a:r>
            <a:r>
              <a:rPr lang="ru-RU" i="1" dirty="0" smtClean="0">
                <a:solidFill>
                  <a:srgbClr val="002060"/>
                </a:solidFill>
              </a:rPr>
              <a:t>21.12.2022 </a:t>
            </a:r>
            <a:r>
              <a:rPr lang="ru-RU" i="1" dirty="0">
                <a:solidFill>
                  <a:srgbClr val="002060"/>
                </a:solidFill>
              </a:rPr>
              <a:t>№ ТВ-2859/03 </a:t>
            </a:r>
            <a:r>
              <a:rPr lang="ru-RU" i="1" dirty="0" smtClean="0">
                <a:solidFill>
                  <a:srgbClr val="002060"/>
                </a:solidFill>
              </a:rPr>
              <a:t>«Об </a:t>
            </a:r>
            <a:r>
              <a:rPr lang="ru-RU" i="1" dirty="0">
                <a:solidFill>
                  <a:srgbClr val="002060"/>
                </a:solidFill>
              </a:rPr>
              <a:t>отмене методических </a:t>
            </a:r>
            <a:r>
              <a:rPr lang="ru-RU" i="1" dirty="0" smtClean="0">
                <a:solidFill>
                  <a:srgbClr val="002060"/>
                </a:solidFill>
              </a:rPr>
              <a:t>рекомендаций» </a:t>
            </a:r>
          </a:p>
          <a:p>
            <a:pPr algn="just"/>
            <a:endParaRPr lang="ru-RU" sz="1200" i="1" dirty="0" smtClean="0">
              <a:solidFill>
                <a:srgbClr val="002060"/>
              </a:solidFill>
            </a:endParaRPr>
          </a:p>
          <a:p>
            <a:pPr algn="just"/>
            <a:endParaRPr lang="ru-RU" sz="1200" i="1" dirty="0" smtClean="0">
              <a:solidFill>
                <a:srgbClr val="002060"/>
              </a:solidFill>
            </a:endParaRPr>
          </a:p>
          <a:p>
            <a:pPr algn="just"/>
            <a:endParaRPr lang="ru-RU" sz="1200" i="1" dirty="0">
              <a:solidFill>
                <a:srgbClr val="002060"/>
              </a:solidFill>
            </a:endParaRPr>
          </a:p>
        </p:txBody>
      </p:sp>
      <p:pic>
        <p:nvPicPr>
          <p:cNvPr id="6"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qrcoder.ru/code/?https%3A%2F%2Fwww.dropbox.com%2Fs%2F1pxptggnpm7pz21%2F%CF%E8%F1%FC%EC%EE%2520%CC%E8%ED%EF%F0%EE%F1%E2%E5%F9%E5%ED%E8%FF_%CE%E1%2520%EE%F2%EC%E5%ED%E5%2520%EC%E5%F2%EE%E4.%2520%F0%E5%EA%EE%EC%E5%ED%E4..pdf%3Fdl%3D0&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211710"/>
            <a:ext cx="633514" cy="63351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7744" y="3075806"/>
            <a:ext cx="6336704" cy="830997"/>
          </a:xfrm>
          <a:prstGeom prst="rect">
            <a:avLst/>
          </a:prstGeom>
        </p:spPr>
        <p:txBody>
          <a:bodyPr wrap="square">
            <a:spAutoFit/>
          </a:bodyPr>
          <a:lstStyle/>
          <a:p>
            <a:r>
              <a:rPr lang="ru-RU" sz="1200" dirty="0" smtClean="0"/>
              <a:t>При реализации вариантов федерального учебного плана, где на физкультуру отводится 2 часа, третий час необходимо использовать за счет часов внеурочной деятельности, а также посещения спортивных секций и школьных спортивных клубов, включая использование учебных модулей по видам спорта.</a:t>
            </a:r>
            <a:endParaRPr lang="ru-RU" sz="1200" dirty="0"/>
          </a:p>
        </p:txBody>
      </p:sp>
    </p:spTree>
    <p:extLst>
      <p:ext uri="{BB962C8B-B14F-4D97-AF65-F5344CB8AC3E}">
        <p14:creationId xmlns:p14="http://schemas.microsoft.com/office/powerpoint/2010/main" val="157599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21"/>
            <a:ext cx="6454281" cy="1125293"/>
          </a:xfrm>
          <a:solidFill>
            <a:srgbClr val="003366"/>
          </a:solidFill>
        </p:spPr>
        <p:txBody>
          <a:bodyPr>
            <a:noAutofit/>
          </a:bodyPr>
          <a:lstStyle/>
          <a:p>
            <a:r>
              <a:rPr lang="ru-RU" sz="2000" b="1" dirty="0" smtClean="0">
                <a:solidFill>
                  <a:schemeClr val="bg1"/>
                </a:solidFill>
                <a:latin typeface="Century Gothic" panose="020B0502020202020204" pitchFamily="34" charset="0"/>
              </a:rPr>
              <a:t>Внесение изменений</a:t>
            </a:r>
            <a:br>
              <a:rPr lang="ru-RU" sz="2000" b="1" dirty="0" smtClean="0">
                <a:solidFill>
                  <a:schemeClr val="bg1"/>
                </a:solidFill>
                <a:latin typeface="Century Gothic" panose="020B0502020202020204" pitchFamily="34" charset="0"/>
              </a:rPr>
            </a:br>
            <a:r>
              <a:rPr lang="ru-RU" sz="2000" b="1" dirty="0" smtClean="0">
                <a:solidFill>
                  <a:schemeClr val="bg1"/>
                </a:solidFill>
                <a:latin typeface="Century Gothic" panose="020B0502020202020204" pitchFamily="34" charset="0"/>
              </a:rPr>
              <a:t>Федеральный закон «Об образовании в Российской Федерации»</a:t>
            </a:r>
            <a:endParaRPr lang="ru-RU" sz="2000" dirty="0">
              <a:solidFill>
                <a:schemeClr val="bg1"/>
              </a:solidFill>
              <a:latin typeface="Century Gothic" panose="020B0502020202020204" pitchFamily="34" charset="0"/>
            </a:endParaRPr>
          </a:p>
        </p:txBody>
      </p:sp>
      <p:graphicFrame>
        <p:nvGraphicFramePr>
          <p:cNvPr id="1102" name="Объект 1101"/>
          <p:cNvGraphicFramePr>
            <a:graphicFrameLocks noGrp="1"/>
          </p:cNvGraphicFramePr>
          <p:nvPr>
            <p:ph idx="1"/>
            <p:extLst>
              <p:ext uri="{D42A27DB-BD31-4B8C-83A1-F6EECF244321}">
                <p14:modId xmlns:p14="http://schemas.microsoft.com/office/powerpoint/2010/main" val="612331017"/>
              </p:ext>
            </p:extLst>
          </p:nvPr>
        </p:nvGraphicFramePr>
        <p:xfrm>
          <a:off x="197470" y="3147814"/>
          <a:ext cx="6174730" cy="1341120"/>
        </p:xfrm>
        <a:graphic>
          <a:graphicData uri="http://schemas.openxmlformats.org/drawingml/2006/table">
            <a:tbl>
              <a:tblPr firstRow="1" bandRow="1">
                <a:tableStyleId>{F5AB1C69-6EDB-4FF4-983F-18BD219EF322}</a:tableStyleId>
              </a:tblPr>
              <a:tblGrid>
                <a:gridCol w="3087365">
                  <a:extLst>
                    <a:ext uri="{9D8B030D-6E8A-4147-A177-3AD203B41FA5}">
                      <a16:colId xmlns:a16="http://schemas.microsoft.com/office/drawing/2014/main" val="20000"/>
                    </a:ext>
                  </a:extLst>
                </a:gridCol>
                <a:gridCol w="3087365">
                  <a:extLst>
                    <a:ext uri="{9D8B030D-6E8A-4147-A177-3AD203B41FA5}">
                      <a16:colId xmlns:a16="http://schemas.microsoft.com/office/drawing/2014/main" val="20001"/>
                    </a:ext>
                  </a:extLst>
                </a:gridCol>
              </a:tblGrid>
              <a:tr h="370840">
                <a:tc gridSpan="2">
                  <a:txBody>
                    <a:bodyPr/>
                    <a:lstStyle/>
                    <a:p>
                      <a:pPr algn="ctr"/>
                      <a:r>
                        <a:rPr lang="ru-RU" b="1" dirty="0" smtClean="0">
                          <a:latin typeface="Century Gothic" panose="020B0502020202020204" pitchFamily="34" charset="0"/>
                        </a:rPr>
                        <a:t>Обязательные федеральные рабочие программы по учебным предметам</a:t>
                      </a:r>
                      <a:endParaRPr lang="ru-RU" b="1" dirty="0">
                        <a:latin typeface="Century Gothic" panose="020B0502020202020204" pitchFamily="34" charset="0"/>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r>
                        <a:rPr lang="ru-RU" sz="1200" b="1" dirty="0" smtClean="0">
                          <a:solidFill>
                            <a:srgbClr val="FF0000"/>
                          </a:solidFill>
                          <a:latin typeface="Century Gothic" panose="020B0502020202020204" pitchFamily="34" charset="0"/>
                        </a:rPr>
                        <a:t>НОО</a:t>
                      </a:r>
                    </a:p>
                    <a:p>
                      <a:pPr algn="ctr"/>
                      <a:r>
                        <a:rPr lang="ru-RU" sz="1200" b="0" dirty="0" smtClean="0">
                          <a:latin typeface="Century Gothic" panose="020B0502020202020204" pitchFamily="34" charset="0"/>
                        </a:rPr>
                        <a:t>русский язык</a:t>
                      </a:r>
                    </a:p>
                    <a:p>
                      <a:pPr algn="ctr"/>
                      <a:r>
                        <a:rPr lang="ru-RU" sz="1200" b="0" dirty="0" smtClean="0">
                          <a:latin typeface="Century Gothic" panose="020B0502020202020204" pitchFamily="34" charset="0"/>
                        </a:rPr>
                        <a:t>литературное</a:t>
                      </a:r>
                      <a:r>
                        <a:rPr lang="ru-RU" sz="1200" b="0" baseline="0" dirty="0" smtClean="0">
                          <a:latin typeface="Century Gothic" panose="020B0502020202020204" pitchFamily="34" charset="0"/>
                        </a:rPr>
                        <a:t> чтение </a:t>
                      </a:r>
                    </a:p>
                    <a:p>
                      <a:pPr algn="ctr"/>
                      <a:r>
                        <a:rPr lang="ru-RU" sz="1200" b="0" baseline="0" dirty="0" smtClean="0">
                          <a:latin typeface="Century Gothic" panose="020B0502020202020204" pitchFamily="34" charset="0"/>
                        </a:rPr>
                        <a:t>окружающий мир</a:t>
                      </a:r>
                      <a:endParaRPr lang="ru-RU" sz="1200" b="0" dirty="0">
                        <a:solidFill>
                          <a:schemeClr val="tx1"/>
                        </a:solidFill>
                        <a:latin typeface="Century Gothic" panose="020B0502020202020204" pitchFamily="34" charset="0"/>
                      </a:endParaRPr>
                    </a:p>
                  </a:txBody>
                  <a:tcPr anchor="ctr"/>
                </a:tc>
                <a:tc>
                  <a:txBody>
                    <a:bodyPr/>
                    <a:lstStyle/>
                    <a:p>
                      <a:pPr algn="ctr"/>
                      <a:r>
                        <a:rPr lang="ru-RU" sz="1200" b="1" dirty="0" smtClean="0">
                          <a:solidFill>
                            <a:srgbClr val="FF0000"/>
                          </a:solidFill>
                          <a:latin typeface="Century Gothic" panose="020B0502020202020204" pitchFamily="34" charset="0"/>
                        </a:rPr>
                        <a:t>ООО, СОО</a:t>
                      </a:r>
                    </a:p>
                    <a:p>
                      <a:pPr algn="ctr"/>
                      <a:r>
                        <a:rPr lang="ru-RU" sz="1200" dirty="0" smtClean="0">
                          <a:latin typeface="Century Gothic" panose="020B0502020202020204" pitchFamily="34" charset="0"/>
                        </a:rPr>
                        <a:t>русский</a:t>
                      </a:r>
                      <a:r>
                        <a:rPr lang="ru-RU" sz="1200" baseline="0" dirty="0" smtClean="0">
                          <a:latin typeface="Century Gothic" panose="020B0502020202020204" pitchFamily="34" charset="0"/>
                        </a:rPr>
                        <a:t> язык, литература, история, обществознание, география, основы безопасности жизнедеятельности</a:t>
                      </a:r>
                      <a:endParaRPr lang="ru-RU" sz="1200" b="1"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1"/>
                  </a:ext>
                </a:extLst>
              </a:tr>
            </a:tbl>
          </a:graphicData>
        </a:graphic>
      </p:graphicFrame>
      <p:sp>
        <p:nvSpPr>
          <p:cNvPr id="4" name="Прямоугольник 3"/>
          <p:cNvSpPr/>
          <p:nvPr/>
        </p:nvSpPr>
        <p:spPr>
          <a:xfrm>
            <a:off x="2483767" y="1170875"/>
            <a:ext cx="1656183" cy="635214"/>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b="1" dirty="0" smtClean="0">
              <a:solidFill>
                <a:srgbClr val="003366"/>
              </a:solidFill>
              <a:latin typeface="Century Gothic" panose="020B0502020202020204" pitchFamily="34" charset="0"/>
            </a:endParaRPr>
          </a:p>
          <a:p>
            <a:pPr algn="ctr"/>
            <a:r>
              <a:rPr lang="ru-RU" b="1" dirty="0" smtClean="0">
                <a:solidFill>
                  <a:srgbClr val="003366"/>
                </a:solidFill>
                <a:latin typeface="Century Gothic" panose="020B0502020202020204" pitchFamily="34" charset="0"/>
              </a:rPr>
              <a:t>ФООП</a:t>
            </a:r>
            <a:endParaRPr lang="ru-RU" b="1" dirty="0">
              <a:solidFill>
                <a:srgbClr val="003366"/>
              </a:solidFill>
              <a:latin typeface="Century Gothic" panose="020B0502020202020204" pitchFamily="34" charset="0"/>
            </a:endParaRPr>
          </a:p>
        </p:txBody>
      </p:sp>
      <p:sp>
        <p:nvSpPr>
          <p:cNvPr id="18" name="Прямоугольник 17"/>
          <p:cNvSpPr/>
          <p:nvPr/>
        </p:nvSpPr>
        <p:spPr>
          <a:xfrm>
            <a:off x="1475656" y="2036070"/>
            <a:ext cx="1080120" cy="895720"/>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календарный учебный график</a:t>
            </a:r>
            <a:endParaRPr lang="ru-RU" sz="800" dirty="0">
              <a:solidFill>
                <a:srgbClr val="003366"/>
              </a:solidFill>
              <a:latin typeface="Century Gothic" panose="020B0502020202020204" pitchFamily="34" charset="0"/>
            </a:endParaRPr>
          </a:p>
        </p:txBody>
      </p:sp>
      <p:sp>
        <p:nvSpPr>
          <p:cNvPr id="19" name="Прямоугольник 18"/>
          <p:cNvSpPr/>
          <p:nvPr/>
        </p:nvSpPr>
        <p:spPr>
          <a:xfrm>
            <a:off x="197470" y="2036069"/>
            <a:ext cx="1080120" cy="895721"/>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едеральный учебный план</a:t>
            </a:r>
            <a:endParaRPr lang="ru-RU" sz="800" dirty="0">
              <a:solidFill>
                <a:srgbClr val="003366"/>
              </a:solidFill>
              <a:latin typeface="Century Gothic" panose="020B0502020202020204" pitchFamily="34" charset="0"/>
            </a:endParaRPr>
          </a:p>
        </p:txBody>
      </p:sp>
      <p:sp>
        <p:nvSpPr>
          <p:cNvPr id="20" name="Прямоугольник 19"/>
          <p:cNvSpPr/>
          <p:nvPr/>
        </p:nvSpPr>
        <p:spPr>
          <a:xfrm>
            <a:off x="2771801" y="2041399"/>
            <a:ext cx="1094578"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a:solidFill>
                  <a:srgbClr val="003366"/>
                </a:solidFill>
                <a:latin typeface="Century Gothic" panose="020B0502020202020204" pitchFamily="34" charset="0"/>
              </a:rPr>
              <a:t>ф</a:t>
            </a:r>
            <a:r>
              <a:rPr lang="ru-RU" sz="800" dirty="0" smtClean="0">
                <a:solidFill>
                  <a:srgbClr val="003366"/>
                </a:solidFill>
                <a:latin typeface="Century Gothic" panose="020B0502020202020204" pitchFamily="34" charset="0"/>
              </a:rPr>
              <a:t>едеральные рабочие программы учебных предметов, курсов, дисциплин</a:t>
            </a:r>
            <a:endParaRPr lang="ru-RU" sz="800" dirty="0">
              <a:solidFill>
                <a:srgbClr val="003366"/>
              </a:solidFill>
              <a:latin typeface="Century Gothic" panose="020B0502020202020204" pitchFamily="34" charset="0"/>
            </a:endParaRPr>
          </a:p>
        </p:txBody>
      </p:sp>
      <p:sp>
        <p:nvSpPr>
          <p:cNvPr id="21" name="Прямоугольник 20"/>
          <p:cNvSpPr/>
          <p:nvPr/>
        </p:nvSpPr>
        <p:spPr>
          <a:xfrm>
            <a:off x="5292080" y="2035298"/>
            <a:ext cx="1080120" cy="896492"/>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федеральный календарный план воспитательной работы</a:t>
            </a:r>
            <a:endParaRPr lang="ru-RU" sz="800" dirty="0">
              <a:solidFill>
                <a:srgbClr val="003366"/>
              </a:solidFill>
              <a:latin typeface="Century Gothic" panose="020B0502020202020204" pitchFamily="34" charset="0"/>
            </a:endParaRPr>
          </a:p>
        </p:txBody>
      </p:sp>
      <p:sp>
        <p:nvSpPr>
          <p:cNvPr id="22" name="Прямоугольник 21"/>
          <p:cNvSpPr/>
          <p:nvPr/>
        </p:nvSpPr>
        <p:spPr>
          <a:xfrm>
            <a:off x="4067944" y="2035297"/>
            <a:ext cx="1080120" cy="896493"/>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800" dirty="0" smtClean="0">
                <a:solidFill>
                  <a:srgbClr val="003366"/>
                </a:solidFill>
                <a:latin typeface="Century Gothic" panose="020B0502020202020204" pitchFamily="34" charset="0"/>
              </a:rPr>
              <a:t>федеральная рабочая программа воспитания</a:t>
            </a:r>
            <a:endParaRPr lang="ru-RU" sz="800" dirty="0">
              <a:solidFill>
                <a:srgbClr val="003366"/>
              </a:solidFill>
              <a:latin typeface="Century Gothic" panose="020B0502020202020204" pitchFamily="34" charset="0"/>
            </a:endParaRPr>
          </a:p>
        </p:txBody>
      </p:sp>
      <p:pic>
        <p:nvPicPr>
          <p:cNvPr id="1028" name="Picture 4" descr="C:\Users\tarasovaas\Downloads\курс\8e678bb7e35bf3ef9dc3a63117b80b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73140"/>
            <a:ext cx="244942" cy="244942"/>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Прямая со стрелкой 1029"/>
          <p:cNvCxnSpPr>
            <a:stCxn id="4" idx="2"/>
            <a:endCxn id="20" idx="0"/>
          </p:cNvCxnSpPr>
          <p:nvPr/>
        </p:nvCxnSpPr>
        <p:spPr>
          <a:xfrm>
            <a:off x="3311859" y="1806089"/>
            <a:ext cx="7231" cy="2353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6" name="Соединительная линия уступом 1035"/>
          <p:cNvCxnSpPr>
            <a:endCxn id="22" idx="0"/>
          </p:cNvCxnSpPr>
          <p:nvPr/>
        </p:nvCxnSpPr>
        <p:spPr>
          <a:xfrm>
            <a:off x="3326318" y="1851671"/>
            <a:ext cx="1281686" cy="183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43" name="Соединительная линия уступом 1042"/>
          <p:cNvCxnSpPr>
            <a:endCxn id="19" idx="0"/>
          </p:cNvCxnSpPr>
          <p:nvPr/>
        </p:nvCxnSpPr>
        <p:spPr>
          <a:xfrm rot="10800000" flipV="1">
            <a:off x="737530" y="1851671"/>
            <a:ext cx="2588788" cy="18439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065" name="Прямая со стрелкой 1064"/>
          <p:cNvCxnSpPr>
            <a:endCxn id="18" idx="0"/>
          </p:cNvCxnSpPr>
          <p:nvPr/>
        </p:nvCxnSpPr>
        <p:spPr>
          <a:xfrm>
            <a:off x="2015716" y="1851671"/>
            <a:ext cx="0" cy="1843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0" name="Соединительная линия уступом 1069"/>
          <p:cNvCxnSpPr>
            <a:endCxn id="21" idx="0"/>
          </p:cNvCxnSpPr>
          <p:nvPr/>
        </p:nvCxnSpPr>
        <p:spPr>
          <a:xfrm>
            <a:off x="4608004" y="1851671"/>
            <a:ext cx="1224136" cy="183627"/>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103" name="TextBox 1102"/>
          <p:cNvSpPr txBox="1"/>
          <p:nvPr/>
        </p:nvSpPr>
        <p:spPr>
          <a:xfrm>
            <a:off x="278414" y="4587973"/>
            <a:ext cx="6095810" cy="461665"/>
          </a:xfrm>
          <a:prstGeom prst="rect">
            <a:avLst/>
          </a:prstGeom>
          <a:noFill/>
        </p:spPr>
        <p:txBody>
          <a:bodyPr wrap="square" rtlCol="0">
            <a:spAutoFit/>
          </a:bodyPr>
          <a:lstStyle/>
          <a:p>
            <a:pPr algn="just"/>
            <a:r>
              <a:rPr lang="ru-RU" sz="800" b="1" dirty="0" smtClean="0">
                <a:solidFill>
                  <a:srgbClr val="FF0000"/>
                </a:solidFill>
                <a:latin typeface="Century Gothic" panose="020B0502020202020204" pitchFamily="34" charset="0"/>
              </a:rPr>
              <a:t>Федеральный закон от 24 сентября 2022 г. № 371-ФЗ «О внесении изменений в Федеральный закон «Об образовании в Российской </a:t>
            </a:r>
            <a:r>
              <a:rPr lang="ru-RU" sz="800" b="1" dirty="0">
                <a:solidFill>
                  <a:srgbClr val="FF0000"/>
                </a:solidFill>
                <a:latin typeface="Century Gothic" panose="020B0502020202020204" pitchFamily="34" charset="0"/>
              </a:rPr>
              <a:t>Ф</a:t>
            </a:r>
            <a:r>
              <a:rPr lang="ru-RU" sz="800" b="1" dirty="0" smtClean="0">
                <a:solidFill>
                  <a:srgbClr val="FF0000"/>
                </a:solidFill>
                <a:latin typeface="Century Gothic" panose="020B0502020202020204" pitchFamily="34" charset="0"/>
              </a:rPr>
              <a:t>едерации»  и статью 1 Федерального закона «Об обязательных требованиях в Российской Федерации»</a:t>
            </a:r>
            <a:endParaRPr lang="ru-RU" sz="800" b="1" dirty="0">
              <a:solidFill>
                <a:srgbClr val="FF0000"/>
              </a:solidFill>
              <a:latin typeface="Century Gothic" panose="020B0502020202020204" pitchFamily="34" charset="0"/>
            </a:endParaRPr>
          </a:p>
        </p:txBody>
      </p:sp>
      <p:sp>
        <p:nvSpPr>
          <p:cNvPr id="112" name="TextBox 111"/>
          <p:cNvSpPr txBox="1"/>
          <p:nvPr/>
        </p:nvSpPr>
        <p:spPr>
          <a:xfrm rot="16200000">
            <a:off x="49613" y="4793916"/>
            <a:ext cx="457604" cy="45719"/>
          </a:xfrm>
          <a:prstGeom prst="rect">
            <a:avLst/>
          </a:prstGeom>
          <a:solidFill>
            <a:srgbClr val="FF0000"/>
          </a:solidFill>
        </p:spPr>
        <p:txBody>
          <a:bodyPr wrap="square" rtlCol="0">
            <a:spAutoFit/>
          </a:bodyPr>
          <a:lstStyle/>
          <a:p>
            <a:pPr algn="ctr"/>
            <a:endParaRPr lang="ru-RU" b="1" dirty="0">
              <a:solidFill>
                <a:schemeClr val="bg1"/>
              </a:solidFill>
              <a:latin typeface="Century Gothic" panose="020B0502020202020204" pitchFamily="34" charset="0"/>
            </a:endParaRPr>
          </a:p>
        </p:txBody>
      </p:sp>
      <p:sp>
        <p:nvSpPr>
          <p:cNvPr id="1108" name="Прямоугольник 1107"/>
          <p:cNvSpPr/>
          <p:nvPr/>
        </p:nvSpPr>
        <p:spPr>
          <a:xfrm>
            <a:off x="6454281" y="14297"/>
            <a:ext cx="2697634" cy="529375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endParaRPr lang="ru-RU" sz="800" b="1" dirty="0" smtClean="0">
              <a:latin typeface="Century Gothic" panose="020B0502020202020204" pitchFamily="34" charset="0"/>
            </a:endParaRPr>
          </a:p>
          <a:p>
            <a:pPr algn="ctr"/>
            <a:endParaRPr lang="ru-RU" sz="800" b="1" dirty="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10 СТ. 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10.1 Федеральная </a:t>
            </a:r>
            <a:r>
              <a:rPr lang="ru-RU" sz="700" dirty="0">
                <a:latin typeface="Century Gothic" panose="020B0502020202020204" pitchFamily="34" charset="0"/>
              </a:rPr>
              <a:t>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 </a:t>
            </a:r>
            <a:endParaRPr lang="ru-RU" sz="700" dirty="0" smtClean="0">
              <a:latin typeface="Century Gothic" panose="020B0502020202020204" pitchFamily="34" charset="0"/>
            </a:endParaRP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6.2 Организация</a:t>
            </a:r>
            <a:r>
              <a:rPr lang="ru-RU" sz="700" dirty="0">
                <a:latin typeface="Century Gothic" panose="020B0502020202020204" pitchFamily="34" charset="0"/>
              </a:rPr>
              <a:t>,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a:t>
            </a:r>
            <a:r>
              <a:rPr lang="ru-RU" sz="700" dirty="0" smtClean="0">
                <a:latin typeface="Century Gothic" panose="020B0502020202020204" pitchFamily="34" charset="0"/>
              </a:rPr>
              <a:t>обучение. </a:t>
            </a:r>
          </a:p>
          <a:p>
            <a:pPr algn="just"/>
            <a:endParaRPr lang="ru-RU" sz="700" dirty="0" smtClean="0">
              <a:latin typeface="Century Gothic" panose="020B0502020202020204" pitchFamily="34" charset="0"/>
            </a:endParaRPr>
          </a:p>
          <a:p>
            <a:pPr algn="ctr"/>
            <a:r>
              <a:rPr lang="ru-RU" sz="700" b="1" dirty="0" smtClean="0">
                <a:latin typeface="Century Gothic" panose="020B0502020202020204" pitchFamily="34" charset="0"/>
              </a:rPr>
              <a:t>Ч</a:t>
            </a:r>
            <a:r>
              <a:rPr lang="ru-RU" sz="700" b="1" dirty="0">
                <a:latin typeface="Century Gothic" panose="020B0502020202020204" pitchFamily="34" charset="0"/>
              </a:rPr>
              <a:t>. 6 СТ. 12 </a:t>
            </a:r>
            <a:endParaRPr lang="ru-RU" sz="700" b="1" dirty="0" smtClean="0">
              <a:latin typeface="Century Gothic" panose="020B0502020202020204" pitchFamily="34" charset="0"/>
            </a:endParaRPr>
          </a:p>
          <a:p>
            <a:pPr algn="just"/>
            <a:r>
              <a:rPr lang="ru-RU" sz="700" dirty="0" smtClean="0">
                <a:latin typeface="Century Gothic" panose="020B0502020202020204" pitchFamily="34" charset="0"/>
              </a:rPr>
              <a:t>6.3 </a:t>
            </a:r>
            <a:r>
              <a:rPr lang="ru-RU" sz="700" dirty="0">
                <a:latin typeface="Century Gothic" panose="020B0502020202020204" pitchFamily="34" charset="0"/>
              </a:rPr>
              <a:t>При разработке основной образовательной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r>
              <a:rPr lang="ru-RU" sz="700" dirty="0" smtClean="0">
                <a:latin typeface="Century Gothic" panose="020B0502020202020204" pitchFamily="34" charset="0"/>
              </a:rPr>
              <a:t>».</a:t>
            </a:r>
          </a:p>
        </p:txBody>
      </p:sp>
      <p:cxnSp>
        <p:nvCxnSpPr>
          <p:cNvPr id="1105" name="Прямая соединительная линия 1104"/>
          <p:cNvCxnSpPr/>
          <p:nvPr/>
        </p:nvCxnSpPr>
        <p:spPr>
          <a:xfrm>
            <a:off x="6444208" y="1118172"/>
            <a:ext cx="0" cy="4054577"/>
          </a:xfrm>
          <a:prstGeom prst="line">
            <a:avLst/>
          </a:prstGeom>
          <a:ln>
            <a:solidFill>
              <a:srgbClr val="003366"/>
            </a:solidFill>
            <a:prstDash val="lgDash"/>
          </a:ln>
          <a:effectLst/>
        </p:spPr>
        <p:style>
          <a:lnRef idx="2">
            <a:schemeClr val="accent3"/>
          </a:lnRef>
          <a:fillRef idx="0">
            <a:schemeClr val="accent3"/>
          </a:fillRef>
          <a:effectRef idx="1">
            <a:schemeClr val="accent3"/>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1470"/>
            <a:ext cx="629971" cy="9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6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251520" y="699542"/>
            <a:ext cx="8640960" cy="4047841"/>
          </a:xfrm>
        </p:spPr>
        <p:txBody>
          <a:bodyPr/>
          <a:lstStyle/>
          <a:p>
            <a:pPr marL="0" lvl="1" indent="0" algn="ctr">
              <a:lnSpc>
                <a:spcPct val="100000"/>
              </a:lnSpc>
              <a:spcAft>
                <a:spcPts val="600"/>
              </a:spcAft>
              <a:buClrTx/>
              <a:buSzTx/>
              <a:buNone/>
            </a:pPr>
            <a:r>
              <a:rPr lang="ru-RU" b="1" dirty="0">
                <a:solidFill>
                  <a:srgbClr val="003366"/>
                </a:solidFill>
                <a:latin typeface="Century Gothic" panose="020B0502020202020204" pitchFamily="34" charset="0"/>
              </a:rPr>
              <a:t>Федеральные рабочие программы учебных предметов обеспечивают достижение планируемых результатов освоения ФООП и разработаны на основе соответствующих требований ФГОС к результатам освоения программ начального общего, основного общего, среднего </a:t>
            </a:r>
            <a:r>
              <a:rPr lang="ru-RU" b="1" dirty="0" smtClean="0">
                <a:solidFill>
                  <a:srgbClr val="003366"/>
                </a:solidFill>
                <a:latin typeface="Century Gothic" panose="020B0502020202020204" pitchFamily="34" charset="0"/>
              </a:rPr>
              <a:t>общего </a:t>
            </a:r>
            <a:r>
              <a:rPr lang="ru-RU" b="1" dirty="0">
                <a:solidFill>
                  <a:srgbClr val="003366"/>
                </a:solidFill>
                <a:latin typeface="Century Gothic" panose="020B0502020202020204" pitchFamily="34" charset="0"/>
              </a:rPr>
              <a:t>образования</a:t>
            </a:r>
            <a:endParaRPr lang="ru-RU" b="1" i="1" dirty="0">
              <a:solidFill>
                <a:srgbClr val="003366"/>
              </a:solidFill>
              <a:latin typeface="Century Gothic" panose="020B0502020202020204" pitchFamily="34" charset="0"/>
            </a:endParaRPr>
          </a:p>
        </p:txBody>
      </p:sp>
      <p:sp>
        <p:nvSpPr>
          <p:cNvPr id="5" name="Стрелка вниз 4"/>
          <p:cNvSpPr/>
          <p:nvPr/>
        </p:nvSpPr>
        <p:spPr>
          <a:xfrm>
            <a:off x="1708656"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9" name="Стрелка вниз 8"/>
          <p:cNvSpPr/>
          <p:nvPr/>
        </p:nvSpPr>
        <p:spPr>
          <a:xfrm>
            <a:off x="4376322"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Стрелка вниз 9"/>
          <p:cNvSpPr/>
          <p:nvPr/>
        </p:nvSpPr>
        <p:spPr>
          <a:xfrm>
            <a:off x="7083705" y="1779662"/>
            <a:ext cx="461177" cy="360040"/>
          </a:xfrm>
          <a:prstGeom prst="downArrow">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7" name="Прямоугольник 6"/>
          <p:cNvSpPr/>
          <p:nvPr/>
        </p:nvSpPr>
        <p:spPr>
          <a:xfrm>
            <a:off x="683568" y="2275587"/>
            <a:ext cx="2448272" cy="1200329"/>
          </a:xfrm>
          <a:prstGeom prst="rect">
            <a:avLst/>
          </a:prstGeom>
          <a:solidFill>
            <a:srgbClr val="003366"/>
          </a:solidFill>
        </p:spPr>
        <p:txBody>
          <a:bodyPr wrap="square">
            <a:spAutoFit/>
          </a:bodyPr>
          <a:lstStyle/>
          <a:p>
            <a:r>
              <a:rPr lang="ru-RU" sz="1200" dirty="0" smtClean="0">
                <a:solidFill>
                  <a:schemeClr val="bg1"/>
                </a:solidFill>
                <a:latin typeface="Century Gothic" panose="020B0502020202020204" pitchFamily="34" charset="0"/>
              </a:rPr>
              <a:t>Три учебных предмета на уровне НОО: </a:t>
            </a:r>
          </a:p>
          <a:p>
            <a:endParaRPr lang="ru-RU" sz="1200" dirty="0">
              <a:solidFill>
                <a:schemeClr val="bg1"/>
              </a:solidFill>
              <a:latin typeface="Century Gothic" panose="020B0502020202020204" pitchFamily="34" charset="0"/>
            </a:endParaRPr>
          </a:p>
          <a:p>
            <a:r>
              <a:rPr lang="ru-RU" sz="1200" dirty="0" smtClean="0">
                <a:solidFill>
                  <a:schemeClr val="bg1"/>
                </a:solidFill>
                <a:latin typeface="Century Gothic" panose="020B0502020202020204" pitchFamily="34" charset="0"/>
              </a:rPr>
              <a:t>►РУССКИЙ </a:t>
            </a:r>
            <a:r>
              <a:rPr lang="ru-RU" sz="1200" dirty="0">
                <a:solidFill>
                  <a:schemeClr val="bg1"/>
                </a:solidFill>
                <a:latin typeface="Century Gothic" panose="020B0502020202020204" pitchFamily="34" charset="0"/>
              </a:rPr>
              <a:t>ЯЗЫК</a:t>
            </a:r>
          </a:p>
          <a:p>
            <a:r>
              <a:rPr lang="ru-RU" sz="1200" dirty="0" smtClean="0">
                <a:solidFill>
                  <a:schemeClr val="bg1"/>
                </a:solidFill>
                <a:latin typeface="Century Gothic" panose="020B0502020202020204" pitchFamily="34" charset="0"/>
              </a:rPr>
              <a:t>►ЛИТЕРАТУРНОЕ ЧТЕНИЕ</a:t>
            </a:r>
            <a:endParaRPr lang="ru-RU" sz="1200" dirty="0">
              <a:solidFill>
                <a:schemeClr val="bg1"/>
              </a:solidFill>
              <a:latin typeface="Century Gothic" panose="020B0502020202020204" pitchFamily="34" charset="0"/>
            </a:endParaRPr>
          </a:p>
          <a:p>
            <a:r>
              <a:rPr lang="ru-RU" sz="1200" dirty="0" smtClean="0">
                <a:solidFill>
                  <a:schemeClr val="bg1"/>
                </a:solidFill>
                <a:latin typeface="Century Gothic" panose="020B0502020202020204" pitchFamily="34" charset="0"/>
              </a:rPr>
              <a:t>►ОКРУЖАЮЩИЙ МИР</a:t>
            </a:r>
            <a:endParaRPr lang="ru-RU" sz="1200" dirty="0">
              <a:solidFill>
                <a:schemeClr val="bg1"/>
              </a:solidFill>
              <a:latin typeface="Century Gothic" panose="020B0502020202020204" pitchFamily="34" charset="0"/>
            </a:endParaRPr>
          </a:p>
        </p:txBody>
      </p:sp>
      <p:sp>
        <p:nvSpPr>
          <p:cNvPr id="11" name="Прямоугольник 10"/>
          <p:cNvSpPr/>
          <p:nvPr/>
        </p:nvSpPr>
        <p:spPr>
          <a:xfrm>
            <a:off x="3397129" y="2278426"/>
            <a:ext cx="2419561" cy="1938992"/>
          </a:xfrm>
          <a:prstGeom prst="rect">
            <a:avLst/>
          </a:prstGeom>
          <a:solidFill>
            <a:srgbClr val="003366"/>
          </a:solidFill>
        </p:spPr>
        <p:txBody>
          <a:bodyPr wrap="square">
            <a:spAutoFit/>
          </a:bodyPr>
          <a:lstStyle/>
          <a:p>
            <a:r>
              <a:rPr lang="ru-RU" sz="1200" dirty="0" smtClean="0">
                <a:solidFill>
                  <a:schemeClr val="bg1"/>
                </a:solidFill>
                <a:latin typeface="Century Gothic" panose="020B0502020202020204" pitchFamily="34" charset="0"/>
              </a:rPr>
              <a:t>Шесть учебных предметов на уровне ООО и СОО:</a:t>
            </a:r>
          </a:p>
          <a:p>
            <a:r>
              <a:rPr lang="ru-RU" sz="1200" dirty="0" smtClean="0">
                <a:solidFill>
                  <a:schemeClr val="bg1"/>
                </a:solidFill>
                <a:latin typeface="Century Gothic" panose="020B0502020202020204" pitchFamily="34" charset="0"/>
              </a:rPr>
              <a:t> </a:t>
            </a:r>
          </a:p>
          <a:p>
            <a:r>
              <a:rPr lang="ru-RU" sz="1200" dirty="0">
                <a:solidFill>
                  <a:schemeClr val="bg1"/>
                </a:solidFill>
                <a:latin typeface="Century Gothic" panose="020B0502020202020204" pitchFamily="34" charset="0"/>
              </a:rPr>
              <a:t>►РУССКИЙ ЯЗЫК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►ЛИТЕРАТУРА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►ИСТОРИЯ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►ОБЩЕСТВОЗНАНИЕ ►ГЕОГРАФИЯ </a:t>
            </a:r>
            <a:endParaRPr lang="ru-RU" sz="1200" dirty="0" smtClean="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►ОСНОВЫ БЕЗОПАСНОСТИ ЖИЗНЕДЕЯТЕЛЬНОСТИ</a:t>
            </a:r>
          </a:p>
        </p:txBody>
      </p:sp>
      <p:sp>
        <p:nvSpPr>
          <p:cNvPr id="13" name="Прямоугольник 12"/>
          <p:cNvSpPr/>
          <p:nvPr/>
        </p:nvSpPr>
        <p:spPr>
          <a:xfrm>
            <a:off x="6104512" y="2275587"/>
            <a:ext cx="2419561" cy="1384995"/>
          </a:xfrm>
          <a:prstGeom prst="rect">
            <a:avLst/>
          </a:prstGeom>
          <a:solidFill>
            <a:srgbClr val="003366"/>
          </a:solidFill>
        </p:spPr>
        <p:txBody>
          <a:bodyPr wrap="square">
            <a:spAutoFit/>
          </a:bodyPr>
          <a:lstStyle/>
          <a:p>
            <a:r>
              <a:rPr lang="ru-RU" sz="1200" dirty="0">
                <a:solidFill>
                  <a:schemeClr val="bg1"/>
                </a:solidFill>
                <a:latin typeface="Century Gothic" panose="020B0502020202020204" pitchFamily="34" charset="0"/>
              </a:rPr>
              <a:t>►Пояснительная записка</a:t>
            </a:r>
          </a:p>
          <a:p>
            <a:r>
              <a:rPr lang="ru-RU" sz="1200" dirty="0">
                <a:solidFill>
                  <a:schemeClr val="bg1"/>
                </a:solidFill>
                <a:latin typeface="Century Gothic" panose="020B0502020202020204" pitchFamily="34" charset="0"/>
              </a:rPr>
              <a:t>►Содержание обучения</a:t>
            </a:r>
          </a:p>
          <a:p>
            <a:r>
              <a:rPr lang="ru-RU" sz="1200" dirty="0" smtClean="0">
                <a:solidFill>
                  <a:schemeClr val="bg1"/>
                </a:solidFill>
                <a:latin typeface="Century Gothic" panose="020B0502020202020204" pitchFamily="34" charset="0"/>
              </a:rPr>
              <a:t>►Планируемые </a:t>
            </a:r>
            <a:r>
              <a:rPr lang="ru-RU" sz="1200" dirty="0">
                <a:solidFill>
                  <a:schemeClr val="bg1"/>
                </a:solidFill>
                <a:latin typeface="Century Gothic" panose="020B0502020202020204" pitchFamily="34" charset="0"/>
              </a:rPr>
              <a:t>результаты</a:t>
            </a:r>
          </a:p>
          <a:p>
            <a:r>
              <a:rPr lang="ru-RU" sz="1200" dirty="0">
                <a:solidFill>
                  <a:schemeClr val="bg1"/>
                </a:solidFill>
                <a:latin typeface="Century Gothic" panose="020B0502020202020204" pitchFamily="34" charset="0"/>
              </a:rPr>
              <a:t>освоения программы </a:t>
            </a:r>
            <a:r>
              <a:rPr lang="ru-RU" sz="1200" dirty="0" smtClean="0">
                <a:solidFill>
                  <a:schemeClr val="bg1"/>
                </a:solidFill>
                <a:latin typeface="Century Gothic" panose="020B0502020202020204" pitchFamily="34" charset="0"/>
              </a:rPr>
              <a:t>учебного предмета </a:t>
            </a:r>
            <a:r>
              <a:rPr lang="ru-RU" sz="1200" dirty="0">
                <a:solidFill>
                  <a:schemeClr val="bg1"/>
                </a:solidFill>
                <a:latin typeface="Century Gothic" panose="020B0502020202020204" pitchFamily="34" charset="0"/>
              </a:rPr>
              <a:t>(</a:t>
            </a:r>
            <a:r>
              <a:rPr lang="ru-RU" sz="1200" dirty="0" smtClean="0">
                <a:solidFill>
                  <a:schemeClr val="bg1"/>
                </a:solidFill>
                <a:latin typeface="Century Gothic" panose="020B0502020202020204" pitchFamily="34" charset="0"/>
              </a:rPr>
              <a:t>предметные, личностные, </a:t>
            </a:r>
            <a:r>
              <a:rPr lang="ru-RU" sz="1200" dirty="0" err="1" smtClean="0">
                <a:solidFill>
                  <a:schemeClr val="bg1"/>
                </a:solidFill>
                <a:latin typeface="Century Gothic" panose="020B0502020202020204" pitchFamily="34" charset="0"/>
              </a:rPr>
              <a:t>метапредметные</a:t>
            </a:r>
            <a:r>
              <a:rPr lang="ru-RU" sz="1200" dirty="0">
                <a:solidFill>
                  <a:schemeClr val="bg1"/>
                </a:solidFill>
                <a:latin typeface="Century Gothic" panose="020B0502020202020204" pitchFamily="34" charset="0"/>
              </a:rPr>
              <a:t>)</a:t>
            </a:r>
          </a:p>
        </p:txBody>
      </p:sp>
      <p:sp>
        <p:nvSpPr>
          <p:cNvPr id="18" name="Прямоугольник 17"/>
          <p:cNvSpPr/>
          <p:nvPr/>
        </p:nvSpPr>
        <p:spPr>
          <a:xfrm>
            <a:off x="611560" y="4587973"/>
            <a:ext cx="3818871" cy="307777"/>
          </a:xfrm>
          <a:prstGeom prst="rect">
            <a:avLst/>
          </a:prstGeom>
        </p:spPr>
        <p:txBody>
          <a:bodyPr wrap="square">
            <a:spAutoFit/>
          </a:bodyPr>
          <a:lstStyle/>
          <a:p>
            <a:r>
              <a:rPr lang="ru-RU" dirty="0">
                <a:solidFill>
                  <a:srgbClr val="FF0000"/>
                </a:solidFill>
                <a:latin typeface="Century Gothic" panose="020B0502020202020204" pitchFamily="34" charset="0"/>
              </a:rPr>
              <a:t>РЕАЛИЗАЦИЯ: </a:t>
            </a:r>
            <a:r>
              <a:rPr lang="ru-RU" b="1" dirty="0">
                <a:solidFill>
                  <a:srgbClr val="FF0000"/>
                </a:solidFill>
                <a:latin typeface="Century Gothic" panose="020B0502020202020204" pitchFamily="34" charset="0"/>
              </a:rPr>
              <a:t>с 1 </a:t>
            </a:r>
            <a:r>
              <a:rPr lang="ru-RU" b="1" dirty="0" smtClean="0">
                <a:solidFill>
                  <a:srgbClr val="FF0000"/>
                </a:solidFill>
                <a:latin typeface="Century Gothic" panose="020B0502020202020204" pitchFamily="34" charset="0"/>
              </a:rPr>
              <a:t>сентября </a:t>
            </a:r>
            <a:r>
              <a:rPr lang="ru-RU" b="1" dirty="0">
                <a:solidFill>
                  <a:srgbClr val="FF0000"/>
                </a:solidFill>
                <a:latin typeface="Century Gothic" panose="020B0502020202020204" pitchFamily="34" charset="0"/>
              </a:rPr>
              <a:t>2023 года</a:t>
            </a:r>
          </a:p>
        </p:txBody>
      </p:sp>
      <p:sp>
        <p:nvSpPr>
          <p:cNvPr id="14"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Федеральные рабочие программы учебных предметов</a:t>
            </a: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r>
              <a:rPr lang="ru-RU" sz="2400" dirty="0">
                <a:solidFill>
                  <a:schemeClr val="bg1"/>
                </a:solidFill>
                <a:latin typeface="Century Gothic" panose="020B0502020202020204" pitchFamily="34" charset="0"/>
              </a:rPr>
              <a:t/>
            </a:r>
            <a:br>
              <a:rPr lang="ru-RU" sz="2400" dirty="0">
                <a:solidFill>
                  <a:schemeClr val="bg1"/>
                </a:solidFill>
                <a:latin typeface="Century Gothic" panose="020B0502020202020204" pitchFamily="34" charset="0"/>
              </a:rPr>
            </a:br>
            <a:endParaRPr lang="ru-RU" sz="2400" dirty="0">
              <a:solidFill>
                <a:schemeClr val="bg1"/>
              </a:solidFill>
            </a:endParaRPr>
          </a:p>
        </p:txBody>
      </p:sp>
      <p:sp>
        <p:nvSpPr>
          <p:cNvPr id="17" name="Прямоугольник 16"/>
          <p:cNvSpPr/>
          <p:nvPr/>
        </p:nvSpPr>
        <p:spPr>
          <a:xfrm>
            <a:off x="683568" y="4876006"/>
            <a:ext cx="3528392"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1781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3" name="Объект 2"/>
          <p:cNvSpPr>
            <a:spLocks noGrp="1"/>
          </p:cNvSpPr>
          <p:nvPr>
            <p:ph idx="1"/>
          </p:nvPr>
        </p:nvSpPr>
        <p:spPr>
          <a:xfrm>
            <a:off x="539553" y="1325967"/>
            <a:ext cx="8280919" cy="2757951"/>
          </a:xfrm>
        </p:spPr>
        <p:txBody>
          <a:bodyPr/>
          <a:lstStyle/>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a:t>
            </a:r>
            <a:r>
              <a:rPr lang="ru-RU" sz="1600" i="1" dirty="0" smtClean="0">
                <a:solidFill>
                  <a:srgbClr val="000000"/>
                </a:solidFill>
                <a:latin typeface="Century Gothic" panose="020B0502020202020204" pitchFamily="34" charset="0"/>
              </a:rPr>
              <a:t>языке (5-дневная </a:t>
            </a:r>
            <a:r>
              <a:rPr lang="ru-RU" sz="1600" i="1" dirty="0">
                <a:solidFill>
                  <a:srgbClr val="000000"/>
                </a:solidFill>
                <a:latin typeface="Century Gothic" panose="020B0502020202020204" pitchFamily="34" charset="0"/>
              </a:rPr>
              <a:t>и 6-дневная учебная неделя), варианты 1, </a:t>
            </a:r>
            <a:r>
              <a:rPr lang="ru-RU" sz="1600" b="1" i="1" dirty="0" smtClean="0">
                <a:solidFill>
                  <a:schemeClr val="tx1"/>
                </a:solidFill>
                <a:latin typeface="Century Gothic" panose="020B0502020202020204" pitchFamily="34" charset="0"/>
              </a:rPr>
              <a:t>3;</a:t>
            </a: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или родном </a:t>
            </a:r>
            <a:r>
              <a:rPr lang="ru-RU" sz="1600" i="1" dirty="0" smtClean="0">
                <a:solidFill>
                  <a:srgbClr val="000000"/>
                </a:solidFill>
                <a:latin typeface="Century Gothic" panose="020B0502020202020204" pitchFamily="34" charset="0"/>
              </a:rPr>
              <a:t>языке, но </a:t>
            </a:r>
            <a:r>
              <a:rPr lang="ru-RU" sz="1600" i="1" dirty="0">
                <a:solidFill>
                  <a:srgbClr val="000000"/>
                </a:solidFill>
                <a:latin typeface="Century Gothic" panose="020B0502020202020204" pitchFamily="34" charset="0"/>
              </a:rPr>
              <a:t>наряду с ним изучается один из языков народов России (5-дневная учебная неделя</a:t>
            </a:r>
            <a:r>
              <a:rPr lang="ru-RU" sz="1600" i="1" dirty="0" smtClean="0">
                <a:solidFill>
                  <a:srgbClr val="000000"/>
                </a:solidFill>
                <a:latin typeface="Century Gothic" panose="020B0502020202020204" pitchFamily="34" charset="0"/>
              </a:rPr>
              <a:t>), вариант </a:t>
            </a:r>
            <a:r>
              <a:rPr lang="ru-RU" sz="1600" i="1" dirty="0">
                <a:solidFill>
                  <a:srgbClr val="000000"/>
                </a:solidFill>
                <a:latin typeface="Century Gothic" panose="020B0502020202020204" pitchFamily="34" charset="0"/>
              </a:rPr>
              <a:t>2;</a:t>
            </a: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образование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русском языке, но </a:t>
            </a:r>
            <a:r>
              <a:rPr lang="ru-RU" sz="1600" i="1" dirty="0" smtClean="0">
                <a:solidFill>
                  <a:srgbClr val="000000"/>
                </a:solidFill>
                <a:latin typeface="Century Gothic" panose="020B0502020202020204" pitchFamily="34" charset="0"/>
              </a:rPr>
              <a:t>наряду с </a:t>
            </a:r>
            <a:r>
              <a:rPr lang="ru-RU" sz="1600" i="1" dirty="0">
                <a:solidFill>
                  <a:srgbClr val="000000"/>
                </a:solidFill>
                <a:latin typeface="Century Gothic" panose="020B0502020202020204" pitchFamily="34" charset="0"/>
              </a:rPr>
              <a:t>ним изучается один из языков народов Российской Федерации (6-дневная учебная неделя</a:t>
            </a:r>
            <a:r>
              <a:rPr lang="ru-RU" sz="1600" i="1" dirty="0" smtClean="0">
                <a:solidFill>
                  <a:srgbClr val="000000"/>
                </a:solidFill>
                <a:latin typeface="Century Gothic" panose="020B0502020202020204" pitchFamily="34" charset="0"/>
              </a:rPr>
              <a:t>), вариант </a:t>
            </a:r>
            <a:r>
              <a:rPr lang="ru-RU" sz="1600" i="1" dirty="0">
                <a:solidFill>
                  <a:srgbClr val="000000"/>
                </a:solidFill>
                <a:latin typeface="Century Gothic" panose="020B0502020202020204" pitchFamily="34" charset="0"/>
              </a:rPr>
              <a:t>4</a:t>
            </a:r>
            <a:r>
              <a:rPr lang="ru-RU" sz="1600" i="1" dirty="0" smtClean="0">
                <a:solidFill>
                  <a:srgbClr val="000000"/>
                </a:solidFill>
                <a:latin typeface="Century Gothic" panose="020B0502020202020204" pitchFamily="34" charset="0"/>
              </a:rPr>
              <a:t>;</a:t>
            </a:r>
            <a:endParaRPr lang="ru-RU" sz="1600" i="1" dirty="0">
              <a:solidFill>
                <a:srgbClr val="000000"/>
              </a:solidFill>
              <a:latin typeface="Century Gothic" panose="020B0502020202020204" pitchFamily="34" charset="0"/>
            </a:endParaRPr>
          </a:p>
          <a:p>
            <a:pPr marL="457200" lvl="1" indent="0" algn="just">
              <a:lnSpc>
                <a:spcPct val="100000"/>
              </a:lnSpc>
              <a:spcBef>
                <a:spcPts val="100"/>
              </a:spcBef>
              <a:spcAft>
                <a:spcPts val="100"/>
              </a:spcAft>
              <a:buClrTx/>
              <a:buSzTx/>
              <a:buNone/>
            </a:pPr>
            <a:r>
              <a:rPr lang="ru-RU" sz="1600" i="1" dirty="0" smtClean="0">
                <a:solidFill>
                  <a:srgbClr val="000000"/>
                </a:solidFill>
                <a:latin typeface="Century Gothic" panose="020B0502020202020204" pitchFamily="34" charset="0"/>
              </a:rPr>
              <a:t>► для </a:t>
            </a:r>
            <a:r>
              <a:rPr lang="ru-RU" sz="1600" i="1" dirty="0">
                <a:solidFill>
                  <a:srgbClr val="000000"/>
                </a:solidFill>
                <a:latin typeface="Century Gothic" panose="020B0502020202020204" pitchFamily="34" charset="0"/>
              </a:rPr>
              <a:t>образовательных организаций, в которых обучение </a:t>
            </a:r>
            <a:r>
              <a:rPr lang="ru-RU" sz="1600" i="1" dirty="0" smtClean="0">
                <a:solidFill>
                  <a:srgbClr val="000000"/>
                </a:solidFill>
                <a:latin typeface="Century Gothic" panose="020B0502020202020204" pitchFamily="34" charset="0"/>
              </a:rPr>
              <a:t>ведется </a:t>
            </a:r>
            <a:r>
              <a:rPr lang="ru-RU" sz="1600" i="1" dirty="0">
                <a:solidFill>
                  <a:srgbClr val="000000"/>
                </a:solidFill>
                <a:latin typeface="Century Gothic" panose="020B0502020202020204" pitchFamily="34" charset="0"/>
              </a:rPr>
              <a:t>на родном (нерусском) </a:t>
            </a:r>
            <a:r>
              <a:rPr lang="ru-RU" sz="1600" i="1" dirty="0" smtClean="0">
                <a:solidFill>
                  <a:srgbClr val="000000"/>
                </a:solidFill>
                <a:latin typeface="Century Gothic" panose="020B0502020202020204" pitchFamily="34" charset="0"/>
              </a:rPr>
              <a:t>языке (6-дневная </a:t>
            </a:r>
            <a:r>
              <a:rPr lang="ru-RU" sz="1600" i="1" dirty="0">
                <a:solidFill>
                  <a:srgbClr val="000000"/>
                </a:solidFill>
                <a:latin typeface="Century Gothic" panose="020B0502020202020204" pitchFamily="34" charset="0"/>
              </a:rPr>
              <a:t>учебная неделя), вариант </a:t>
            </a:r>
            <a:r>
              <a:rPr lang="ru-RU" sz="1600" i="1" dirty="0" smtClean="0">
                <a:solidFill>
                  <a:srgbClr val="000000"/>
                </a:solidFill>
                <a:latin typeface="Century Gothic" panose="020B0502020202020204" pitchFamily="34" charset="0"/>
              </a:rPr>
              <a:t>5</a:t>
            </a:r>
            <a:endParaRPr lang="ru-RU" sz="1600" i="1" dirty="0">
              <a:solidFill>
                <a:srgbClr val="000000"/>
              </a:solidFill>
              <a:latin typeface="Century Gothic" panose="020B0502020202020204" pitchFamily="34" charset="0"/>
            </a:endParaRPr>
          </a:p>
        </p:txBody>
      </p:sp>
      <p:sp>
        <p:nvSpPr>
          <p:cNvPr id="14" name="TextBox 13"/>
          <p:cNvSpPr txBox="1"/>
          <p:nvPr/>
        </p:nvSpPr>
        <p:spPr>
          <a:xfrm rot="16200000">
            <a:off x="-992633" y="2551731"/>
            <a:ext cx="2757952" cy="306422"/>
          </a:xfrm>
          <a:prstGeom prst="rect">
            <a:avLst/>
          </a:prstGeom>
          <a:solidFill>
            <a:srgbClr val="FF0000"/>
          </a:solidFill>
        </p:spPr>
        <p:txBody>
          <a:bodyPr wrap="square" rtlCol="0">
            <a:spAutoFit/>
          </a:bodyPr>
          <a:lstStyle/>
          <a:p>
            <a:pPr algn="ctr"/>
            <a:endParaRPr lang="ru-RU" sz="1800" b="1" dirty="0">
              <a:solidFill>
                <a:schemeClr val="bg1"/>
              </a:solidFill>
              <a:latin typeface="Century Gothic" panose="020B0502020202020204" pitchFamily="34" charset="0"/>
            </a:endParaRPr>
          </a:p>
        </p:txBody>
      </p:sp>
      <p:sp>
        <p:nvSpPr>
          <p:cNvPr id="6" name="Прямоугольник 5"/>
          <p:cNvSpPr/>
          <p:nvPr/>
        </p:nvSpPr>
        <p:spPr>
          <a:xfrm>
            <a:off x="233130" y="4240128"/>
            <a:ext cx="8587341" cy="707886"/>
          </a:xfrm>
          <a:prstGeom prst="rect">
            <a:avLst/>
          </a:prstGeom>
        </p:spPr>
        <p:txBody>
          <a:bodyPr wrap="square">
            <a:spAutoFit/>
          </a:bodyPr>
          <a:lstStyle/>
          <a:p>
            <a:pPr lvl="0" algn="just"/>
            <a:r>
              <a:rPr lang="ru-RU" sz="1000" b="1" i="1" dirty="0">
                <a:solidFill>
                  <a:srgbClr val="FF0000"/>
                </a:solidFill>
                <a:latin typeface="Century Gothic" panose="020B0502020202020204" pitchFamily="34" charset="0"/>
              </a:rPr>
              <a:t>При реализации 1-2, 4-5 вариантов федерального учебного плана количество часов на физическую культуру составляет 2, третий час рекомендуется реализовывать образовательной организацией за счет часов внеурочной деятельности и (или) за счет посещения обучающимися спортивных секций школьных спортивных клубов, включая использование учебных модулей по видам спорта</a:t>
            </a:r>
          </a:p>
        </p:txBody>
      </p:sp>
      <p:sp>
        <p:nvSpPr>
          <p:cNvPr id="8" name="Прямоугольник 7"/>
          <p:cNvSpPr/>
          <p:nvPr/>
        </p:nvSpPr>
        <p:spPr>
          <a:xfrm>
            <a:off x="2259578" y="699542"/>
            <a:ext cx="4572000" cy="523220"/>
          </a:xfrm>
          <a:prstGeom prst="rect">
            <a:avLst/>
          </a:prstGeom>
        </p:spPr>
        <p:txBody>
          <a:bodyPr>
            <a:spAutoFit/>
          </a:bodyPr>
          <a:lstStyle/>
          <a:p>
            <a:pPr algn="ctr"/>
            <a:r>
              <a:rPr lang="ru-RU" b="1" dirty="0">
                <a:solidFill>
                  <a:srgbClr val="003366"/>
                </a:solidFill>
                <a:latin typeface="Century Gothic" panose="020B0502020202020204" pitchFamily="34" charset="0"/>
              </a:rPr>
              <a:t>ФЕДЕРАЛЬНЫЙ УЧЕБНЫЙ ПЛАН </a:t>
            </a:r>
          </a:p>
          <a:p>
            <a:pPr algn="ctr"/>
            <a:r>
              <a:rPr lang="ru-RU" b="1" dirty="0">
                <a:solidFill>
                  <a:srgbClr val="003366"/>
                </a:solidFill>
                <a:latin typeface="Century Gothic" panose="020B0502020202020204" pitchFamily="34" charset="0"/>
              </a:rPr>
              <a:t>(5 вариантов) </a:t>
            </a:r>
          </a:p>
        </p:txBody>
      </p:sp>
      <p:sp>
        <p:nvSpPr>
          <p:cNvPr id="9"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ФООП НОО</a:t>
            </a:r>
            <a:endParaRPr lang="ru-RU" sz="2400" dirty="0">
              <a:solidFill>
                <a:schemeClr val="bg1"/>
              </a:solidFill>
            </a:endParaRPr>
          </a:p>
        </p:txBody>
      </p:sp>
    </p:spTree>
    <p:extLst>
      <p:ext uri="{BB962C8B-B14F-4D97-AF65-F5344CB8AC3E}">
        <p14:creationId xmlns:p14="http://schemas.microsoft.com/office/powerpoint/2010/main" val="2297607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555525"/>
          </a:xfrm>
          <a:solidFill>
            <a:srgbClr val="003366"/>
          </a:solidFill>
        </p:spPr>
        <p:txBody>
          <a:bodyPr>
            <a:noAutofit/>
          </a:bodyPr>
          <a:lstStyle/>
          <a:p>
            <a:pPr algn="ctr"/>
            <a:r>
              <a:rPr lang="ru-RU" sz="2400" b="1" dirty="0" smtClean="0">
                <a:solidFill>
                  <a:schemeClr val="bg1"/>
                </a:solidFill>
                <a:latin typeface="Century Gothic" panose="020B0502020202020204" pitchFamily="34" charset="0"/>
              </a:rPr>
              <a:t>Федеральный календарный учебный график</a:t>
            </a:r>
            <a:endParaRPr lang="ru-RU" sz="2400" dirty="0">
              <a:solidFill>
                <a:schemeClr val="bg1"/>
              </a:solidFill>
            </a:endParaRPr>
          </a:p>
        </p:txBody>
      </p:sp>
      <p:sp>
        <p:nvSpPr>
          <p:cNvPr id="16" name="Нашивка 4"/>
          <p:cNvSpPr/>
          <p:nvPr/>
        </p:nvSpPr>
        <p:spPr>
          <a:xfrm>
            <a:off x="6467713" y="4299559"/>
            <a:ext cx="2251944" cy="73585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ru-RU" sz="1600" b="1" i="1" kern="1200" dirty="0">
              <a:solidFill>
                <a:schemeClr val="tx1"/>
              </a:solidFill>
            </a:endParaRPr>
          </a:p>
        </p:txBody>
      </p:sp>
      <p:sp>
        <p:nvSpPr>
          <p:cNvPr id="4" name="Прямоугольник 3"/>
          <p:cNvSpPr/>
          <p:nvPr/>
        </p:nvSpPr>
        <p:spPr>
          <a:xfrm>
            <a:off x="755576" y="874330"/>
            <a:ext cx="8208912" cy="3785652"/>
          </a:xfrm>
          <a:prstGeom prst="rect">
            <a:avLst/>
          </a:prstGeom>
        </p:spPr>
        <p:txBody>
          <a:bodyPr wrap="square">
            <a:spAutoFit/>
          </a:bodyPr>
          <a:lstStyle/>
          <a:p>
            <a:r>
              <a:rPr lang="ru-RU" sz="1600" b="1" dirty="0">
                <a:solidFill>
                  <a:srgbClr val="003366"/>
                </a:solidFill>
                <a:latin typeface="Century Gothic" panose="020B0502020202020204" pitchFamily="34" charset="0"/>
              </a:rPr>
              <a:t>Организация образовательной деятельности – по учебным </a:t>
            </a:r>
            <a:r>
              <a:rPr lang="ru-RU" sz="1600" b="1" dirty="0" smtClean="0">
                <a:solidFill>
                  <a:srgbClr val="003366"/>
                </a:solidFill>
                <a:latin typeface="Century Gothic" panose="020B0502020202020204" pitchFamily="34" charset="0"/>
              </a:rPr>
              <a:t>четвертям</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a:t>
            </a:r>
            <a:r>
              <a:rPr lang="ru-RU" sz="1600" b="1" dirty="0">
                <a:solidFill>
                  <a:srgbClr val="003366"/>
                </a:solidFill>
                <a:latin typeface="Century Gothic" panose="020B0502020202020204" pitchFamily="34" charset="0"/>
              </a:rPr>
              <a:t>учебного года </a:t>
            </a:r>
            <a:r>
              <a:rPr lang="ru-RU" sz="1600" b="1" dirty="0" smtClean="0">
                <a:solidFill>
                  <a:srgbClr val="003366"/>
                </a:solidFill>
                <a:latin typeface="Century Gothic" panose="020B0502020202020204" pitchFamily="34" charset="0"/>
              </a:rPr>
              <a:t>– 34 </a:t>
            </a:r>
            <a:r>
              <a:rPr lang="ru-RU" sz="1600" b="1" dirty="0">
                <a:solidFill>
                  <a:srgbClr val="003366"/>
                </a:solidFill>
                <a:latin typeface="Century Gothic" panose="020B0502020202020204" pitchFamily="34" charset="0"/>
              </a:rPr>
              <a:t>недели, в 1 классе </a:t>
            </a:r>
            <a:r>
              <a:rPr lang="ru-RU" sz="1600" b="1" dirty="0" smtClean="0">
                <a:solidFill>
                  <a:srgbClr val="003366"/>
                </a:solidFill>
                <a:latin typeface="Century Gothic" panose="020B0502020202020204" pitchFamily="34" charset="0"/>
              </a:rPr>
              <a:t>– 33 недели</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Учебный </a:t>
            </a:r>
            <a:r>
              <a:rPr lang="ru-RU" sz="1600" b="1" dirty="0">
                <a:solidFill>
                  <a:srgbClr val="003366"/>
                </a:solidFill>
                <a:latin typeface="Century Gothic" panose="020B0502020202020204" pitchFamily="34" charset="0"/>
              </a:rPr>
              <a:t>год начинается 1 сентября, заканчивается 20 </a:t>
            </a:r>
            <a:r>
              <a:rPr lang="ru-RU" sz="1600" b="1" dirty="0" smtClean="0">
                <a:solidFill>
                  <a:srgbClr val="003366"/>
                </a:solidFill>
                <a:latin typeface="Century Gothic" panose="020B0502020202020204" pitchFamily="34" charset="0"/>
              </a:rPr>
              <a:t>мая</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a:t>
            </a:r>
            <a:r>
              <a:rPr lang="ru-RU" sz="1600" b="1" dirty="0">
                <a:solidFill>
                  <a:srgbClr val="003366"/>
                </a:solidFill>
                <a:latin typeface="Century Gothic" panose="020B0502020202020204" pitchFamily="34" charset="0"/>
              </a:rPr>
              <a:t>учебных </a:t>
            </a:r>
            <a:r>
              <a:rPr lang="ru-RU" sz="1600" b="1" dirty="0" smtClean="0">
                <a:solidFill>
                  <a:srgbClr val="003366"/>
                </a:solidFill>
                <a:latin typeface="Century Gothic" panose="020B0502020202020204" pitchFamily="34" charset="0"/>
              </a:rPr>
              <a:t>четвертей:</a:t>
            </a:r>
          </a:p>
          <a:p>
            <a:r>
              <a:rPr lang="ru-RU" sz="1600" b="1" dirty="0" smtClean="0">
                <a:solidFill>
                  <a:srgbClr val="003366"/>
                </a:solidFill>
                <a:latin typeface="Century Gothic" panose="020B0502020202020204" pitchFamily="34" charset="0"/>
              </a:rPr>
              <a:t>I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r>
              <a:rPr lang="ru-RU" sz="1600" b="1" dirty="0" smtClean="0">
                <a:solidFill>
                  <a:srgbClr val="003366"/>
                </a:solidFill>
                <a:latin typeface="Century Gothic" panose="020B0502020202020204" pitchFamily="34" charset="0"/>
              </a:rPr>
              <a:t>II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r>
              <a:rPr lang="ru-RU" sz="1600" b="1" dirty="0" smtClean="0">
                <a:solidFill>
                  <a:srgbClr val="003366"/>
                </a:solidFill>
                <a:latin typeface="Century Gothic" panose="020B0502020202020204" pitchFamily="34" charset="0"/>
              </a:rPr>
              <a:t>III </a:t>
            </a:r>
            <a:r>
              <a:rPr lang="ru-RU" sz="1600" b="1" dirty="0">
                <a:solidFill>
                  <a:srgbClr val="003366"/>
                </a:solidFill>
                <a:latin typeface="Century Gothic" panose="020B0502020202020204" pitchFamily="34" charset="0"/>
              </a:rPr>
              <a:t>четверть – 10 учебных недель (для 2-11 </a:t>
            </a:r>
            <a:r>
              <a:rPr lang="ru-RU" sz="1600" b="1" dirty="0" err="1">
                <a:solidFill>
                  <a:srgbClr val="003366"/>
                </a:solidFill>
                <a:latin typeface="Century Gothic" panose="020B0502020202020204" pitchFamily="34" charset="0"/>
              </a:rPr>
              <a:t>кл</a:t>
            </a:r>
            <a:r>
              <a:rPr lang="ru-RU" sz="1600" b="1" dirty="0">
                <a:solidFill>
                  <a:srgbClr val="003366"/>
                </a:solidFill>
                <a:latin typeface="Century Gothic" panose="020B0502020202020204" pitchFamily="34" charset="0"/>
              </a:rPr>
              <a:t>.), 9 учебных недель (для 1 </a:t>
            </a:r>
            <a:r>
              <a:rPr lang="ru-RU" sz="1600" b="1" dirty="0" err="1">
                <a:solidFill>
                  <a:srgbClr val="003366"/>
                </a:solidFill>
                <a:latin typeface="Century Gothic" panose="020B0502020202020204" pitchFamily="34" charset="0"/>
              </a:rPr>
              <a:t>кл</a:t>
            </a:r>
            <a:r>
              <a:rPr lang="ru-RU" sz="1600" b="1" dirty="0" smtClean="0">
                <a:solidFill>
                  <a:srgbClr val="003366"/>
                </a:solidFill>
                <a:latin typeface="Century Gothic" panose="020B0502020202020204" pitchFamily="34" charset="0"/>
              </a:rPr>
              <a:t>.);</a:t>
            </a:r>
          </a:p>
          <a:p>
            <a:r>
              <a:rPr lang="ru-RU" sz="1600" b="1" dirty="0" smtClean="0">
                <a:solidFill>
                  <a:srgbClr val="003366"/>
                </a:solidFill>
                <a:latin typeface="Century Gothic" panose="020B0502020202020204" pitchFamily="34" charset="0"/>
              </a:rPr>
              <a:t>IV </a:t>
            </a:r>
            <a:r>
              <a:rPr lang="ru-RU" sz="1600" b="1" dirty="0">
                <a:solidFill>
                  <a:srgbClr val="003366"/>
                </a:solidFill>
                <a:latin typeface="Century Gothic" panose="020B0502020202020204" pitchFamily="34" charset="0"/>
              </a:rPr>
              <a:t>четверть – 8 учебных </a:t>
            </a:r>
            <a:r>
              <a:rPr lang="ru-RU" sz="1600" b="1" dirty="0" smtClean="0">
                <a:solidFill>
                  <a:srgbClr val="003366"/>
                </a:solidFill>
                <a:latin typeface="Century Gothic" panose="020B0502020202020204" pitchFamily="34" charset="0"/>
              </a:rPr>
              <a:t>недель</a:t>
            </a:r>
          </a:p>
          <a:p>
            <a:endParaRPr lang="ru-RU" sz="1200" b="1" dirty="0">
              <a:solidFill>
                <a:srgbClr val="003366"/>
              </a:solidFill>
              <a:latin typeface="Century Gothic" panose="020B0502020202020204" pitchFamily="34" charset="0"/>
            </a:endParaRPr>
          </a:p>
          <a:p>
            <a:r>
              <a:rPr lang="ru-RU" sz="1600" b="1" dirty="0" smtClean="0">
                <a:solidFill>
                  <a:srgbClr val="003366"/>
                </a:solidFill>
                <a:latin typeface="Century Gothic" panose="020B0502020202020204" pitchFamily="34" charset="0"/>
              </a:rPr>
              <a:t>Продолжительность каникул:</a:t>
            </a:r>
          </a:p>
          <a:p>
            <a:r>
              <a:rPr lang="ru-RU" sz="1600" b="1" dirty="0" smtClean="0">
                <a:solidFill>
                  <a:srgbClr val="003366"/>
                </a:solidFill>
                <a:latin typeface="Century Gothic" panose="020B0502020202020204" pitchFamily="34" charset="0"/>
              </a:rPr>
              <a:t>по </a:t>
            </a:r>
            <a:r>
              <a:rPr lang="ru-RU" sz="1600" b="1" dirty="0">
                <a:solidFill>
                  <a:srgbClr val="003366"/>
                </a:solidFill>
                <a:latin typeface="Century Gothic" panose="020B0502020202020204" pitchFamily="34" charset="0"/>
              </a:rPr>
              <a:t>окончании I, II, III четверти – 9 календарных </a:t>
            </a:r>
            <a:r>
              <a:rPr lang="ru-RU" sz="1600" b="1" dirty="0" smtClean="0">
                <a:solidFill>
                  <a:srgbClr val="003366"/>
                </a:solidFill>
                <a:latin typeface="Century Gothic" panose="020B0502020202020204" pitchFamily="34" charset="0"/>
              </a:rPr>
              <a:t>дней;</a:t>
            </a:r>
          </a:p>
          <a:p>
            <a:r>
              <a:rPr lang="ru-RU" sz="1600" b="1" dirty="0" smtClean="0">
                <a:solidFill>
                  <a:srgbClr val="003366"/>
                </a:solidFill>
                <a:latin typeface="Century Gothic" panose="020B0502020202020204" pitchFamily="34" charset="0"/>
              </a:rPr>
              <a:t>дополнительные </a:t>
            </a:r>
            <a:r>
              <a:rPr lang="ru-RU" sz="1600" b="1" dirty="0">
                <a:solidFill>
                  <a:srgbClr val="003366"/>
                </a:solidFill>
                <a:latin typeface="Century Gothic" panose="020B0502020202020204" pitchFamily="34" charset="0"/>
              </a:rPr>
              <a:t>каникулы – 9 календарных дней (для 1 </a:t>
            </a:r>
            <a:r>
              <a:rPr lang="ru-RU" sz="1600" b="1" dirty="0" err="1">
                <a:solidFill>
                  <a:srgbClr val="003366"/>
                </a:solidFill>
                <a:latin typeface="Century Gothic" panose="020B0502020202020204" pitchFamily="34" charset="0"/>
              </a:rPr>
              <a:t>кл</a:t>
            </a:r>
            <a:r>
              <a:rPr lang="ru-RU" sz="1600" b="1" dirty="0" smtClean="0">
                <a:solidFill>
                  <a:srgbClr val="003366"/>
                </a:solidFill>
                <a:latin typeface="Century Gothic" panose="020B0502020202020204" pitchFamily="34" charset="0"/>
              </a:rPr>
              <a:t>.);</a:t>
            </a:r>
          </a:p>
          <a:p>
            <a:r>
              <a:rPr lang="ru-RU" sz="1600" b="1" dirty="0" smtClean="0">
                <a:solidFill>
                  <a:srgbClr val="003366"/>
                </a:solidFill>
                <a:latin typeface="Century Gothic" panose="020B0502020202020204" pitchFamily="34" charset="0"/>
              </a:rPr>
              <a:t>по </a:t>
            </a:r>
            <a:r>
              <a:rPr lang="ru-RU" sz="1600" b="1" dirty="0">
                <a:solidFill>
                  <a:srgbClr val="003366"/>
                </a:solidFill>
                <a:latin typeface="Century Gothic" panose="020B0502020202020204" pitchFamily="34" charset="0"/>
              </a:rPr>
              <a:t>окончании учебного года (летние каникулы) – не менее 8 </a:t>
            </a:r>
            <a:r>
              <a:rPr lang="ru-RU" sz="1600" b="1" dirty="0" smtClean="0">
                <a:solidFill>
                  <a:srgbClr val="003366"/>
                </a:solidFill>
                <a:latin typeface="Century Gothic" panose="020B0502020202020204" pitchFamily="34" charset="0"/>
              </a:rPr>
              <a:t>недель</a:t>
            </a:r>
            <a:endParaRPr lang="ru-RU" sz="1600" b="1" dirty="0">
              <a:solidFill>
                <a:srgbClr val="003366"/>
              </a:solidFill>
              <a:latin typeface="Century Gothic" panose="020B0502020202020204" pitchFamily="34" charset="0"/>
            </a:endParaRPr>
          </a:p>
        </p:txBody>
      </p:sp>
      <p:pic>
        <p:nvPicPr>
          <p:cNvPr id="19458"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67991"/>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29421"/>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85573"/>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41725"/>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cdn-icons-png.flaticon.com/512/1483/14833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9862"/>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3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1995686"/>
            <a:ext cx="9144000" cy="1077218"/>
          </a:xfrm>
          <a:prstGeom prst="rect">
            <a:avLst/>
          </a:prstGeom>
          <a:solidFill>
            <a:srgbClr val="003366"/>
          </a:solidFill>
        </p:spPr>
        <p:txBody>
          <a:bodyPr wrap="square" rtlCol="0">
            <a:spAutoFit/>
          </a:bodyPr>
          <a:lstStyle/>
          <a:p>
            <a:pPr algn="ctr"/>
            <a:r>
              <a:rPr lang="ru-RU" sz="3200" b="1" dirty="0" smtClean="0">
                <a:solidFill>
                  <a:schemeClr val="bg1"/>
                </a:solidFill>
                <a:latin typeface="Century Gothic" panose="020B0502020202020204" pitchFamily="34" charset="0"/>
              </a:rPr>
              <a:t>Изменения в системе общего образования в 2023 году</a:t>
            </a:r>
            <a:endParaRPr lang="ru-RU"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136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5895d2d1cba9841eabab6077.png"/>
          <p:cNvPicPr>
            <a:picLocks noChangeAspect="1"/>
          </p:cNvPicPr>
          <p:nvPr/>
        </p:nvPicPr>
        <p:blipFill>
          <a:blip r:embed="rId2" cstate="print"/>
          <a:stretch>
            <a:fillRect/>
          </a:stretch>
        </p:blipFill>
        <p:spPr>
          <a:xfrm>
            <a:off x="2041460" y="891333"/>
            <a:ext cx="6141934" cy="2970871"/>
          </a:xfrm>
          <a:prstGeom prst="rect">
            <a:avLst/>
          </a:prstGeom>
        </p:spPr>
      </p:pic>
      <p:sp>
        <p:nvSpPr>
          <p:cNvPr id="2" name="Прямоугольник 1"/>
          <p:cNvSpPr/>
          <p:nvPr/>
        </p:nvSpPr>
        <p:spPr>
          <a:xfrm>
            <a:off x="2073073" y="268085"/>
            <a:ext cx="6511718" cy="830997"/>
          </a:xfrm>
          <a:prstGeom prst="rect">
            <a:avLst/>
          </a:prstGeom>
        </p:spPr>
        <p:txBody>
          <a:bodyPr wrap="none">
            <a:spAutoFit/>
          </a:bodyPr>
          <a:lstStyle/>
          <a:p>
            <a:pPr marR="0" algn="r"/>
            <a:r>
              <a:rPr lang="ru-RU" sz="4800" b="1" dirty="0">
                <a:solidFill>
                  <a:srgbClr val="002060"/>
                </a:solidFill>
                <a:latin typeface="Arial Black" panose="020B0A04020102020204" pitchFamily="34" charset="0"/>
              </a:rPr>
              <a:t>Что такое </a:t>
            </a:r>
            <a:r>
              <a:rPr lang="ru-RU" sz="4800" b="1" dirty="0" smtClean="0">
                <a:solidFill>
                  <a:srgbClr val="002060"/>
                </a:solidFill>
                <a:latin typeface="Arial Black" panose="020B0A04020102020204" pitchFamily="34" charset="0"/>
              </a:rPr>
              <a:t>ФГОС ? </a:t>
            </a:r>
            <a:endParaRPr lang="ru-RU" sz="4800" b="1" dirty="0">
              <a:solidFill>
                <a:srgbClr val="002060"/>
              </a:solidFill>
              <a:latin typeface="Arial Black" panose="020B0A04020102020204" pitchFamily="34" charset="0"/>
            </a:endParaRPr>
          </a:p>
        </p:txBody>
      </p:sp>
      <p:sp>
        <p:nvSpPr>
          <p:cNvPr id="3" name="Прямоугольник 2"/>
          <p:cNvSpPr/>
          <p:nvPr/>
        </p:nvSpPr>
        <p:spPr>
          <a:xfrm>
            <a:off x="2826427" y="1291271"/>
            <a:ext cx="4572000" cy="2308324"/>
          </a:xfrm>
          <a:prstGeom prst="rect">
            <a:avLst/>
          </a:prstGeom>
        </p:spPr>
        <p:txBody>
          <a:bodyPr>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ФГОС </a:t>
            </a:r>
            <a:r>
              <a:rPr lang="ru-RU" sz="2400" dirty="0">
                <a:solidFill>
                  <a:srgbClr val="000000"/>
                </a:solidFill>
                <a:latin typeface="Times New Roman" panose="02020603050405020304" pitchFamily="18" charset="0"/>
                <a:cs typeface="Times New Roman" panose="02020603050405020304" pitchFamily="18" charset="0"/>
              </a:rPr>
              <a:t>— это федеральные государственные образовательные стандарты, представляющие собой совокупность требований к программам образования.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06G58PIC1Feckyv70s8f6_PIC2018.png"/>
          <p:cNvPicPr>
            <a:picLocks noChangeAspect="1"/>
          </p:cNvPicPr>
          <p:nvPr/>
        </p:nvPicPr>
        <p:blipFill>
          <a:blip r:embed="rId2" cstate="print"/>
          <a:srcRect l="13492" t="15079" r="17302" b="52222"/>
          <a:stretch>
            <a:fillRect/>
          </a:stretch>
        </p:blipFill>
        <p:spPr>
          <a:xfrm>
            <a:off x="1375137" y="3447367"/>
            <a:ext cx="6161314" cy="1795582"/>
          </a:xfrm>
          <a:prstGeom prst="rect">
            <a:avLst/>
          </a:prstGeom>
        </p:spPr>
      </p:pic>
      <p:pic>
        <p:nvPicPr>
          <p:cNvPr id="7" name="Рисунок 6" descr="558PICe58PIC58PIC33K58PICHrdQhdU6_PIC2018.png"/>
          <p:cNvPicPr>
            <a:picLocks noChangeAspect="1"/>
          </p:cNvPicPr>
          <p:nvPr/>
        </p:nvPicPr>
        <p:blipFill>
          <a:blip r:embed="rId3" cstate="print"/>
          <a:srcRect t="20714" b="16250"/>
          <a:stretch>
            <a:fillRect/>
          </a:stretch>
        </p:blipFill>
        <p:spPr>
          <a:xfrm>
            <a:off x="2874908" y="1709456"/>
            <a:ext cx="6901549" cy="1972896"/>
          </a:xfrm>
          <a:prstGeom prst="rect">
            <a:avLst/>
          </a:prstGeom>
        </p:spPr>
      </p:pic>
      <p:sp>
        <p:nvSpPr>
          <p:cNvPr id="8" name="Прямоугольник 7"/>
          <p:cNvSpPr/>
          <p:nvPr/>
        </p:nvSpPr>
        <p:spPr>
          <a:xfrm>
            <a:off x="1232372" y="0"/>
            <a:ext cx="6825908" cy="584775"/>
          </a:xfrm>
          <a:prstGeom prst="rect">
            <a:avLst/>
          </a:prstGeom>
        </p:spPr>
        <p:txBody>
          <a:bodyPr wrap="none">
            <a:spAutoFit/>
          </a:bodyPr>
          <a:lstStyle/>
          <a:p>
            <a:r>
              <a:rPr lang="ru-RU" sz="3200" dirty="0" smtClean="0">
                <a:solidFill>
                  <a:srgbClr val="002060"/>
                </a:solidFill>
                <a:latin typeface="Arial Black" panose="020B0A04020102020204" pitchFamily="34" charset="0"/>
              </a:rPr>
              <a:t>  Три </a:t>
            </a:r>
            <a:r>
              <a:rPr lang="ru-RU" sz="3200" dirty="0">
                <a:solidFill>
                  <a:srgbClr val="002060"/>
                </a:solidFill>
                <a:latin typeface="Arial Black" panose="020B0A04020102020204" pitchFamily="34" charset="0"/>
              </a:rPr>
              <a:t>поколения стандартов </a:t>
            </a:r>
            <a:endParaRPr lang="ru-RU" sz="3200" dirty="0">
              <a:latin typeface="Arial Black" panose="020B0A04020102020204" pitchFamily="34" charset="0"/>
            </a:endParaRPr>
          </a:p>
        </p:txBody>
      </p:sp>
      <p:pic>
        <p:nvPicPr>
          <p:cNvPr id="15" name="Рисунок 14" descr="558PICe58PIC58PIC33K58PICHrdQhdU6_PIC2018.png"/>
          <p:cNvPicPr>
            <a:picLocks noChangeAspect="1"/>
          </p:cNvPicPr>
          <p:nvPr/>
        </p:nvPicPr>
        <p:blipFill>
          <a:blip r:embed="rId3" cstate="print"/>
          <a:srcRect t="20714" b="16250"/>
          <a:stretch>
            <a:fillRect/>
          </a:stretch>
        </p:blipFill>
        <p:spPr>
          <a:xfrm>
            <a:off x="481116" y="372966"/>
            <a:ext cx="6901549" cy="1657186"/>
          </a:xfrm>
          <a:prstGeom prst="rect">
            <a:avLst/>
          </a:prstGeom>
        </p:spPr>
      </p:pic>
      <p:sp>
        <p:nvSpPr>
          <p:cNvPr id="9" name="Прямоугольник 8"/>
          <p:cNvSpPr/>
          <p:nvPr/>
        </p:nvSpPr>
        <p:spPr>
          <a:xfrm>
            <a:off x="4074548" y="2030151"/>
            <a:ext cx="4572000" cy="1569660"/>
          </a:xfrm>
          <a:prstGeom prst="rect">
            <a:avLst/>
          </a:prstGeom>
        </p:spPr>
        <p:txBody>
          <a:bodyPr>
            <a:spAutoFit/>
          </a:bodyPr>
          <a:lstStyle/>
          <a:p>
            <a:pPr marR="0" algn="ctr"/>
            <a:r>
              <a:rPr lang="ru-RU" sz="1600" b="1" dirty="0">
                <a:latin typeface="Times New Roman" panose="02020603050405020304" pitchFamily="18" charset="0"/>
                <a:cs typeface="Times New Roman" panose="02020603050405020304" pitchFamily="18" charset="0"/>
              </a:rPr>
              <a:t>Второе поколение ФГОС </a:t>
            </a:r>
            <a:endParaRPr lang="ru-RU" sz="1600" dirty="0">
              <a:latin typeface="Times New Roman" panose="02020603050405020304" pitchFamily="18" charset="0"/>
              <a:cs typeface="Times New Roman" panose="02020603050405020304" pitchFamily="18" charset="0"/>
            </a:endParaRPr>
          </a:p>
          <a:p>
            <a:pPr marR="5100" algn="ctr"/>
            <a:r>
              <a:rPr lang="ru-RU" sz="1600" dirty="0">
                <a:latin typeface="Times New Roman" panose="02020603050405020304" pitchFamily="18" charset="0"/>
                <a:cs typeface="Times New Roman" panose="02020603050405020304" pitchFamily="18" charset="0"/>
              </a:rPr>
              <a:t>разрабатывались с 2009 по 2012 год и действуют до 2022 года. Акцент сделан на развитие УУД, то есть способности обучающихся самостоятельно добывать информацию. Много внимания уделено проектной и внеурочной деятельности. </a:t>
            </a:r>
          </a:p>
        </p:txBody>
      </p:sp>
      <p:sp>
        <p:nvSpPr>
          <p:cNvPr id="11" name="Прямоугольник 10"/>
          <p:cNvSpPr/>
          <p:nvPr/>
        </p:nvSpPr>
        <p:spPr>
          <a:xfrm>
            <a:off x="1723321" y="612935"/>
            <a:ext cx="4572000" cy="1569660"/>
          </a:xfrm>
          <a:prstGeom prst="rect">
            <a:avLst/>
          </a:prstGeom>
        </p:spPr>
        <p:txBody>
          <a:bodyPr wrap="square">
            <a:spAutoFit/>
          </a:bodyPr>
          <a:lstStyle/>
          <a:p>
            <a:pPr marR="0" algn="ctr"/>
            <a:r>
              <a:rPr lang="ru-RU" sz="1600" b="1" dirty="0">
                <a:latin typeface="Times New Roman" panose="02020603050405020304" pitchFamily="18" charset="0"/>
                <a:cs typeface="Times New Roman" panose="02020603050405020304" pitchFamily="18" charset="0"/>
              </a:rPr>
              <a:t>Первое поколение образовательных стандартов </a:t>
            </a:r>
            <a:endParaRPr lang="ru-RU" sz="1600" dirty="0">
              <a:latin typeface="Times New Roman" panose="02020603050405020304" pitchFamily="18" charset="0"/>
              <a:cs typeface="Times New Roman" panose="02020603050405020304" pitchFamily="18" charset="0"/>
            </a:endParaRPr>
          </a:p>
          <a:p>
            <a:pPr marR="16570" algn="ctr"/>
            <a:r>
              <a:rPr lang="ru-RU" sz="1600" dirty="0">
                <a:latin typeface="Times New Roman" panose="02020603050405020304" pitchFamily="18" charset="0"/>
                <a:cs typeface="Times New Roman" panose="02020603050405020304" pitchFamily="18" charset="0"/>
              </a:rPr>
              <a:t>Были приняты в 2004 году. Основной целью был не личностный, а предметный результат. Во главу ставился набор информации, обязательной для изучения. </a:t>
            </a:r>
          </a:p>
        </p:txBody>
      </p:sp>
      <p:sp>
        <p:nvSpPr>
          <p:cNvPr id="16" name="Прямоугольник 15"/>
          <p:cNvSpPr/>
          <p:nvPr/>
        </p:nvSpPr>
        <p:spPr>
          <a:xfrm>
            <a:off x="1951149" y="3578172"/>
            <a:ext cx="4572000" cy="1569660"/>
          </a:xfrm>
          <a:prstGeom prst="rect">
            <a:avLst/>
          </a:prstGeom>
        </p:spPr>
        <p:txBody>
          <a:bodyPr>
            <a:spAutoFit/>
          </a:bodyPr>
          <a:lstStyle/>
          <a:p>
            <a:pPr marR="21110" algn="ctr"/>
            <a:endParaRPr lang="ru-RU" sz="1600" dirty="0" smtClean="0">
              <a:latin typeface="Times New Roman" panose="02020603050405020304" pitchFamily="18" charset="0"/>
              <a:cs typeface="Times New Roman" panose="02020603050405020304" pitchFamily="18" charset="0"/>
            </a:endParaRPr>
          </a:p>
          <a:p>
            <a:pPr marR="21110" algn="ctr"/>
            <a:r>
              <a:rPr lang="ru-RU" sz="1600" dirty="0" smtClean="0">
                <a:latin typeface="Times New Roman" panose="02020603050405020304" pitchFamily="18" charset="0"/>
                <a:cs typeface="Times New Roman" panose="02020603050405020304" pitchFamily="18" charset="0"/>
              </a:rPr>
              <a:t>Главная </a:t>
            </a:r>
            <a:r>
              <a:rPr lang="ru-RU" sz="1600" dirty="0">
                <a:latin typeface="Times New Roman" panose="02020603050405020304" pitchFamily="18" charset="0"/>
                <a:cs typeface="Times New Roman" panose="02020603050405020304" pitchFamily="18" charset="0"/>
              </a:rPr>
              <a:t>задача </a:t>
            </a:r>
            <a:r>
              <a:rPr lang="ru-RU" sz="1600" b="1" dirty="0">
                <a:latin typeface="Times New Roman" panose="02020603050405020304" pitchFamily="18" charset="0"/>
                <a:cs typeface="Times New Roman" panose="02020603050405020304" pitchFamily="18" charset="0"/>
              </a:rPr>
              <a:t>ФГОС третьего поколения - </a:t>
            </a:r>
            <a:r>
              <a:rPr lang="ru-RU" sz="1600" dirty="0">
                <a:latin typeface="Times New Roman" panose="02020603050405020304" pitchFamily="18" charset="0"/>
                <a:cs typeface="Times New Roman" panose="02020603050405020304" pitchFamily="18" charset="0"/>
              </a:rPr>
              <a:t>конкретизация требований к обучающимся. </a:t>
            </a:r>
          </a:p>
          <a:p>
            <a:pPr marR="20570" algn="ctr"/>
            <a:r>
              <a:rPr lang="ru-RU" sz="1600" dirty="0">
                <a:latin typeface="Times New Roman" panose="02020603050405020304" pitchFamily="18" charset="0"/>
                <a:cs typeface="Times New Roman" panose="02020603050405020304" pitchFamily="18" charset="0"/>
              </a:rPr>
              <a:t>В новых ФГОС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года определяют чёткие требования к предметным результатам по каждой учебной дисциплине. </a:t>
            </a:r>
          </a:p>
        </p:txBody>
      </p:sp>
      <p:pic>
        <p:nvPicPr>
          <p:cNvPr id="18" name="Рисунок 17" descr="paper_plane_PNG56.png"/>
          <p:cNvPicPr>
            <a:picLocks noChangeAspect="1"/>
          </p:cNvPicPr>
          <p:nvPr/>
        </p:nvPicPr>
        <p:blipFill>
          <a:blip r:embed="rId4" cstate="print"/>
          <a:stretch>
            <a:fillRect/>
          </a:stretch>
        </p:blipFill>
        <p:spPr>
          <a:xfrm flipH="1">
            <a:off x="8149274" y="102878"/>
            <a:ext cx="925286" cy="565986"/>
          </a:xfrm>
          <a:prstGeom prst="rect">
            <a:avLst/>
          </a:prstGeom>
        </p:spPr>
      </p:pic>
      <p:pic>
        <p:nvPicPr>
          <p:cNvPr id="19" name="Рисунок 18" descr="mzl.bvmrutgm.png"/>
          <p:cNvPicPr>
            <a:picLocks noChangeAspect="1"/>
          </p:cNvPicPr>
          <p:nvPr/>
        </p:nvPicPr>
        <p:blipFill>
          <a:blip r:embed="rId5" cstate="print"/>
          <a:stretch>
            <a:fillRect/>
          </a:stretch>
        </p:blipFill>
        <p:spPr>
          <a:xfrm>
            <a:off x="1792616" y="2205727"/>
            <a:ext cx="1152024" cy="864018"/>
          </a:xfrm>
          <a:prstGeom prst="rect">
            <a:avLst/>
          </a:prstGeom>
        </p:spPr>
      </p:pic>
      <p:pic>
        <p:nvPicPr>
          <p:cNvPr id="20" name="Рисунок 19" descr="paper_plane_PNG56.png"/>
          <p:cNvPicPr>
            <a:picLocks noChangeAspect="1"/>
          </p:cNvPicPr>
          <p:nvPr/>
        </p:nvPicPr>
        <p:blipFill>
          <a:blip r:embed="rId6" cstate="print"/>
          <a:stretch>
            <a:fillRect/>
          </a:stretch>
        </p:blipFill>
        <p:spPr>
          <a:xfrm flipH="1">
            <a:off x="7601080" y="460522"/>
            <a:ext cx="457200" cy="279664"/>
          </a:xfrm>
          <a:prstGeom prst="rect">
            <a:avLst/>
          </a:prstGeom>
        </p:spPr>
      </p:pic>
      <p:pic>
        <p:nvPicPr>
          <p:cNvPr id="14" name="Рисунок 13" descr="0_dba78_94da0ccb_orig.png"/>
          <p:cNvPicPr>
            <a:picLocks noChangeAspect="1"/>
          </p:cNvPicPr>
          <p:nvPr/>
        </p:nvPicPr>
        <p:blipFill>
          <a:blip r:embed="rId7" cstate="print"/>
          <a:srcRect l="9188"/>
          <a:stretch>
            <a:fillRect/>
          </a:stretch>
        </p:blipFill>
        <p:spPr>
          <a:xfrm rot="1766783">
            <a:off x="7142086" y="1005789"/>
            <a:ext cx="917989" cy="886008"/>
          </a:xfrm>
          <a:prstGeom prst="rect">
            <a:avLst/>
          </a:prstGeom>
        </p:spPr>
      </p:pic>
    </p:spTree>
    <p:extLst>
      <p:ext uri="{BB962C8B-B14F-4D97-AF65-F5344CB8AC3E}">
        <p14:creationId xmlns:p14="http://schemas.microsoft.com/office/powerpoint/2010/main" val="282350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7P58PIC45dItD3F3emg1_PIC2018.png"/>
          <p:cNvPicPr>
            <a:picLocks noChangeAspect="1"/>
          </p:cNvPicPr>
          <p:nvPr/>
        </p:nvPicPr>
        <p:blipFill>
          <a:blip r:embed="rId2" cstate="print"/>
          <a:srcRect t="29365" b="35873"/>
          <a:stretch>
            <a:fillRect/>
          </a:stretch>
        </p:blipFill>
        <p:spPr>
          <a:xfrm>
            <a:off x="968828" y="284077"/>
            <a:ext cx="8175172" cy="3706586"/>
          </a:xfrm>
          <a:prstGeom prst="rect">
            <a:avLst/>
          </a:prstGeom>
        </p:spPr>
      </p:pic>
      <p:pic>
        <p:nvPicPr>
          <p:cNvPr id="6" name="Рисунок 5" descr="14G58PIC1RFEzTcUaiCjh_PIC2018.png"/>
          <p:cNvPicPr>
            <a:picLocks noChangeAspect="1"/>
          </p:cNvPicPr>
          <p:nvPr/>
        </p:nvPicPr>
        <p:blipFill>
          <a:blip r:embed="rId3" cstate="print"/>
          <a:srcRect t="5873" b="19683"/>
          <a:stretch>
            <a:fillRect/>
          </a:stretch>
        </p:blipFill>
        <p:spPr>
          <a:xfrm>
            <a:off x="1803309" y="1212665"/>
            <a:ext cx="6858000" cy="3829050"/>
          </a:xfrm>
          <a:prstGeom prst="rect">
            <a:avLst/>
          </a:prstGeom>
        </p:spPr>
      </p:pic>
      <p:sp>
        <p:nvSpPr>
          <p:cNvPr id="10" name="Содержимое 9"/>
          <p:cNvSpPr>
            <a:spLocks noGrp="1"/>
          </p:cNvSpPr>
          <p:nvPr>
            <p:ph idx="1"/>
          </p:nvPr>
        </p:nvSpPr>
        <p:spPr>
          <a:xfrm>
            <a:off x="3141238" y="941595"/>
            <a:ext cx="6595191" cy="2287380"/>
          </a:xfrm>
        </p:spPr>
        <p:txBody>
          <a:bodyPr>
            <a:normAutofit/>
          </a:bodyPr>
          <a:lstStyle/>
          <a:p>
            <a:pPr marL="0" indent="0">
              <a:buNone/>
            </a:pPr>
            <a:r>
              <a:rPr lang="ru-RU" sz="2400" b="1" dirty="0">
                <a:latin typeface="Times New Roman" panose="02020603050405020304" pitchFamily="18" charset="0"/>
              </a:rPr>
              <a:t>Основная задача </a:t>
            </a:r>
            <a:r>
              <a:rPr lang="ru-RU" sz="2400" b="1" dirty="0" smtClean="0">
                <a:latin typeface="Times New Roman" panose="02020603050405020304" pitchFamily="18" charset="0"/>
              </a:rPr>
              <a:t>ФГОС - </a:t>
            </a:r>
            <a:endParaRPr lang="ru-RU" sz="2400" dirty="0">
              <a:latin typeface="Times New Roman" panose="02020603050405020304" pitchFamily="18" charset="0"/>
            </a:endParaRPr>
          </a:p>
          <a:p>
            <a:pPr marL="0" indent="0">
              <a:buNone/>
            </a:pPr>
            <a:endParaRPr lang="ru-RU" sz="2000" b="1" dirty="0">
              <a:solidFill>
                <a:srgbClr val="FF0048"/>
              </a:solidFill>
              <a:latin typeface="Arial" pitchFamily="34" charset="0"/>
              <a:cs typeface="Arial" pitchFamily="34" charset="0"/>
            </a:endParaRPr>
          </a:p>
        </p:txBody>
      </p:sp>
      <p:sp>
        <p:nvSpPr>
          <p:cNvPr id="2" name="Прямоугольник 1"/>
          <p:cNvSpPr/>
          <p:nvPr/>
        </p:nvSpPr>
        <p:spPr>
          <a:xfrm>
            <a:off x="1959499" y="94082"/>
            <a:ext cx="4826962" cy="461665"/>
          </a:xfrm>
          <a:prstGeom prst="rect">
            <a:avLst/>
          </a:prstGeom>
        </p:spPr>
        <p:txBody>
          <a:bodyPr wrap="none">
            <a:spAutoFit/>
          </a:bodyPr>
          <a:lstStyle/>
          <a:p>
            <a:r>
              <a:rPr lang="ru-RU" sz="2400" b="1" dirty="0">
                <a:solidFill>
                  <a:srgbClr val="002060"/>
                </a:solidFill>
                <a:latin typeface="Arial Black" panose="020B0A04020102020204" pitchFamily="34" charset="0"/>
              </a:rPr>
              <a:t>ФГОС третьего поколения </a:t>
            </a:r>
            <a:endParaRPr lang="ru-RU" sz="2400" dirty="0">
              <a:solidFill>
                <a:srgbClr val="002060"/>
              </a:solidFill>
              <a:latin typeface="Arial Black" panose="020B0A04020102020204" pitchFamily="34" charset="0"/>
            </a:endParaRPr>
          </a:p>
        </p:txBody>
      </p:sp>
      <p:sp>
        <p:nvSpPr>
          <p:cNvPr id="7" name="Прямоугольник 6"/>
          <p:cNvSpPr/>
          <p:nvPr/>
        </p:nvSpPr>
        <p:spPr>
          <a:xfrm>
            <a:off x="2189408" y="1320622"/>
            <a:ext cx="5872767" cy="1631216"/>
          </a:xfrm>
          <a:prstGeom prst="rect">
            <a:avLst/>
          </a:prstGeom>
        </p:spPr>
        <p:txBody>
          <a:bodyPr wrap="square">
            <a:spAutoFit/>
          </a:bodyPr>
          <a:lstStyle/>
          <a:p>
            <a:pPr algn="just"/>
            <a:r>
              <a:rPr lang="ru-RU" sz="2000" dirty="0">
                <a:latin typeface="Times New Roman" panose="02020603050405020304" pitchFamily="18" charset="0"/>
              </a:rPr>
              <a:t>создание единого образовательного пространства по всей России. Считается, что оно обеспечит комфортные условия обучения для детей при переезде </a:t>
            </a:r>
            <a:r>
              <a:rPr lang="ru-RU" sz="2000" dirty="0" smtClean="0">
                <a:latin typeface="Times New Roman" panose="02020603050405020304" pitchFamily="18" charset="0"/>
              </a:rPr>
              <a:t>на другое место жительства или</a:t>
            </a:r>
            <a:r>
              <a:rPr lang="ru-RU" sz="2000" dirty="0">
                <a:latin typeface="Times New Roman" panose="02020603050405020304" pitchFamily="18" charset="0"/>
              </a:rPr>
              <a:t>, к примеру, при переходе на семейное обучение. </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5f58PICQ9gGd7qbI9tzc_PIC2018.png"/>
          <p:cNvPicPr>
            <a:picLocks noChangeAspect="1"/>
          </p:cNvPicPr>
          <p:nvPr/>
        </p:nvPicPr>
        <p:blipFill>
          <a:blip r:embed="rId2" cstate="print"/>
          <a:srcRect t="5179" b="22143"/>
          <a:stretch>
            <a:fillRect/>
          </a:stretch>
        </p:blipFill>
        <p:spPr>
          <a:xfrm>
            <a:off x="0" y="2"/>
            <a:ext cx="8999034" cy="5026413"/>
          </a:xfrm>
          <a:prstGeom prst="rect">
            <a:avLst/>
          </a:prstGeom>
        </p:spPr>
      </p:pic>
      <p:pic>
        <p:nvPicPr>
          <p:cNvPr id="8" name="Рисунок 7" descr="10758PIChFeem4QDxQ533_PIC2018.png"/>
          <p:cNvPicPr>
            <a:picLocks noChangeAspect="1"/>
          </p:cNvPicPr>
          <p:nvPr/>
        </p:nvPicPr>
        <p:blipFill>
          <a:blip r:embed="rId3" cstate="print"/>
          <a:srcRect r="16855"/>
          <a:stretch>
            <a:fillRect/>
          </a:stretch>
        </p:blipFill>
        <p:spPr>
          <a:xfrm>
            <a:off x="5700152" y="2545330"/>
            <a:ext cx="2857231" cy="2598170"/>
          </a:xfrm>
          <a:prstGeom prst="rect">
            <a:avLst/>
          </a:prstGeom>
        </p:spPr>
      </p:pic>
      <p:sp>
        <p:nvSpPr>
          <p:cNvPr id="11" name="Прямоугольник 10"/>
          <p:cNvSpPr/>
          <p:nvPr/>
        </p:nvSpPr>
        <p:spPr>
          <a:xfrm>
            <a:off x="2474717" y="497057"/>
            <a:ext cx="6450869" cy="461665"/>
          </a:xfrm>
          <a:prstGeom prst="rect">
            <a:avLst/>
          </a:prstGeom>
          <a:solidFill>
            <a:srgbClr val="FAFAFA"/>
          </a:solidFill>
          <a:effectLst>
            <a:softEdge rad="317500"/>
          </a:effectLst>
        </p:spPr>
        <p:txBody>
          <a:bodyPr wrap="square">
            <a:spAutoFit/>
          </a:bodyPr>
          <a:lstStyle/>
          <a:p>
            <a:r>
              <a:rPr lang="ru-RU" sz="2400" b="1" dirty="0">
                <a:solidFill>
                  <a:srgbClr val="002060"/>
                </a:solidFill>
                <a:latin typeface="Arial Black" panose="020B0A04020102020204" pitchFamily="34" charset="0"/>
              </a:rPr>
              <a:t>ФГОС третьего поколения </a:t>
            </a:r>
            <a:endParaRPr lang="ru-RU" sz="2400" dirty="0">
              <a:solidFill>
                <a:srgbClr val="002060"/>
              </a:solidFill>
              <a:latin typeface="Arial Black" panose="020B0A04020102020204" pitchFamily="34" charset="0"/>
            </a:endParaRPr>
          </a:p>
        </p:txBody>
      </p:sp>
      <p:sp>
        <p:nvSpPr>
          <p:cNvPr id="12" name="Прямоугольник 11"/>
          <p:cNvSpPr/>
          <p:nvPr/>
        </p:nvSpPr>
        <p:spPr>
          <a:xfrm>
            <a:off x="1547665" y="2679762"/>
            <a:ext cx="6568067" cy="400110"/>
          </a:xfrm>
          <a:prstGeom prst="rect">
            <a:avLst/>
          </a:prstGeom>
        </p:spPr>
        <p:txBody>
          <a:bodyPr wrap="square">
            <a:spAutoFit/>
          </a:bodyPr>
          <a:lstStyle/>
          <a:p>
            <a:endParaRPr lang="ru-RU" sz="2000" b="1" dirty="0">
              <a:solidFill>
                <a:srgbClr val="FF0000"/>
              </a:solidFill>
              <a:latin typeface="Arial" pitchFamily="34" charset="0"/>
              <a:cs typeface="Arial" pitchFamily="34" charset="0"/>
            </a:endParaRPr>
          </a:p>
        </p:txBody>
      </p:sp>
      <p:sp>
        <p:nvSpPr>
          <p:cNvPr id="13" name="Прямоугольник 12"/>
          <p:cNvSpPr/>
          <p:nvPr/>
        </p:nvSpPr>
        <p:spPr>
          <a:xfrm>
            <a:off x="3059832" y="1653648"/>
            <a:ext cx="386644" cy="400110"/>
          </a:xfrm>
          <a:prstGeom prst="rect">
            <a:avLst/>
          </a:prstGeom>
        </p:spPr>
        <p:txBody>
          <a:bodyPr wrap="none">
            <a:spAutoFit/>
          </a:bodyPr>
          <a:lstStyle/>
          <a:p>
            <a:pPr>
              <a:buFont typeface="Wingdings" pitchFamily="2" charset="2"/>
              <a:buChar char="ü"/>
            </a:pPr>
            <a:endParaRPr lang="ru-RU" sz="2000" b="1" dirty="0">
              <a:solidFill>
                <a:srgbClr val="FF0000"/>
              </a:solidFill>
              <a:latin typeface="Arial" pitchFamily="34" charset="0"/>
              <a:cs typeface="Arial" pitchFamily="34" charset="0"/>
            </a:endParaRPr>
          </a:p>
        </p:txBody>
      </p:sp>
      <p:sp>
        <p:nvSpPr>
          <p:cNvPr id="14" name="Прямоугольник 13"/>
          <p:cNvSpPr/>
          <p:nvPr/>
        </p:nvSpPr>
        <p:spPr>
          <a:xfrm>
            <a:off x="2627785" y="1977684"/>
            <a:ext cx="184731" cy="400110"/>
          </a:xfrm>
          <a:prstGeom prst="rect">
            <a:avLst/>
          </a:prstGeom>
        </p:spPr>
        <p:txBody>
          <a:bodyPr wrap="none">
            <a:spAutoFit/>
          </a:bodyPr>
          <a:lstStyle/>
          <a:p>
            <a:endParaRPr lang="ru-RU" sz="2000" b="1" dirty="0">
              <a:solidFill>
                <a:srgbClr val="FF0000"/>
              </a:solidFill>
              <a:latin typeface="Arial" pitchFamily="34" charset="0"/>
              <a:cs typeface="Arial" pitchFamily="34" charset="0"/>
            </a:endParaRPr>
          </a:p>
        </p:txBody>
      </p:sp>
      <p:sp>
        <p:nvSpPr>
          <p:cNvPr id="15" name="Прямоугольник 14"/>
          <p:cNvSpPr/>
          <p:nvPr/>
        </p:nvSpPr>
        <p:spPr>
          <a:xfrm>
            <a:off x="2123729" y="2301720"/>
            <a:ext cx="184731" cy="400110"/>
          </a:xfrm>
          <a:prstGeom prst="rect">
            <a:avLst/>
          </a:prstGeom>
        </p:spPr>
        <p:txBody>
          <a:bodyPr wrap="none">
            <a:spAutoFit/>
          </a:bodyPr>
          <a:lstStyle/>
          <a:p>
            <a:endParaRPr lang="ru-RU" sz="2000" b="1" dirty="0">
              <a:solidFill>
                <a:srgbClr val="FF0000"/>
              </a:solidFill>
              <a:latin typeface="Arial" pitchFamily="34" charset="0"/>
              <a:cs typeface="Arial" pitchFamily="34" charset="0"/>
            </a:endParaRPr>
          </a:p>
        </p:txBody>
      </p:sp>
      <p:sp>
        <p:nvSpPr>
          <p:cNvPr id="16" name="Прямоугольник 15"/>
          <p:cNvSpPr/>
          <p:nvPr/>
        </p:nvSpPr>
        <p:spPr>
          <a:xfrm>
            <a:off x="1259632" y="3057804"/>
            <a:ext cx="7025268" cy="400110"/>
          </a:xfrm>
          <a:prstGeom prst="rect">
            <a:avLst/>
          </a:prstGeom>
        </p:spPr>
        <p:txBody>
          <a:bodyPr wrap="square">
            <a:spAutoFit/>
          </a:bodyPr>
          <a:lstStyle/>
          <a:p>
            <a:endParaRPr lang="ru-RU" sz="2000" b="1" dirty="0">
              <a:solidFill>
                <a:srgbClr val="FF0000"/>
              </a:solidFill>
              <a:latin typeface="Arial" pitchFamily="34" charset="0"/>
              <a:cs typeface="Arial" pitchFamily="34" charset="0"/>
            </a:endParaRPr>
          </a:p>
        </p:txBody>
      </p:sp>
      <p:sp>
        <p:nvSpPr>
          <p:cNvPr id="2" name="Прямоугольник 1"/>
          <p:cNvSpPr/>
          <p:nvPr/>
        </p:nvSpPr>
        <p:spPr>
          <a:xfrm>
            <a:off x="1932436" y="2127725"/>
            <a:ext cx="6183295" cy="1785104"/>
          </a:xfrm>
          <a:prstGeom prst="rect">
            <a:avLst/>
          </a:prstGeom>
        </p:spPr>
        <p:txBody>
          <a:bodyPr wrap="square">
            <a:spAutoFit/>
          </a:bodyPr>
          <a:lstStyle/>
          <a:p>
            <a:pPr algn="just"/>
            <a:r>
              <a:rPr lang="ru-RU" sz="2200" dirty="0" smtClean="0">
                <a:latin typeface="Times New Roman" panose="02020603050405020304" pitchFamily="18" charset="0"/>
              </a:rPr>
              <a:t>преемственность </a:t>
            </a:r>
            <a:r>
              <a:rPr lang="ru-RU" sz="2200" dirty="0">
                <a:latin typeface="Times New Roman" panose="02020603050405020304" pitchFamily="18" charset="0"/>
              </a:rPr>
              <a:t>образовательных программ. Предполагается, что каждый ученик на предыдущей ступени обучения получает все знания, необходимые для перехода на следующую. </a:t>
            </a:r>
            <a:endParaRPr lang="ru-RU" sz="2200" dirty="0"/>
          </a:p>
        </p:txBody>
      </p:sp>
      <p:sp>
        <p:nvSpPr>
          <p:cNvPr id="3" name="Прямоугольник 2"/>
          <p:cNvSpPr/>
          <p:nvPr/>
        </p:nvSpPr>
        <p:spPr>
          <a:xfrm>
            <a:off x="3213721" y="1733895"/>
            <a:ext cx="3212739" cy="461665"/>
          </a:xfrm>
          <a:prstGeom prst="rect">
            <a:avLst/>
          </a:prstGeom>
        </p:spPr>
        <p:txBody>
          <a:bodyPr wrap="none">
            <a:spAutoFit/>
          </a:bodyPr>
          <a:lstStyle/>
          <a:p>
            <a:r>
              <a:rPr lang="ru-RU" sz="2400" b="1" dirty="0">
                <a:latin typeface="Times New Roman" panose="02020603050405020304" pitchFamily="18" charset="0"/>
              </a:rPr>
              <a:t>ФГОС </a:t>
            </a:r>
            <a:r>
              <a:rPr lang="ru-RU" sz="2400" b="1" dirty="0" smtClean="0">
                <a:latin typeface="Times New Roman" panose="02020603050405020304" pitchFamily="18" charset="0"/>
              </a:rPr>
              <a:t>обеспечивают </a:t>
            </a:r>
            <a:endParaRPr lang="ru-RU" sz="24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97N58PICpVxKfbdd07Z2N_PIC2018.png"/>
          <p:cNvPicPr>
            <a:picLocks noChangeAspect="1"/>
          </p:cNvPicPr>
          <p:nvPr/>
        </p:nvPicPr>
        <p:blipFill>
          <a:blip r:embed="rId2" cstate="print"/>
          <a:srcRect t="26885" b="32364"/>
          <a:stretch>
            <a:fillRect/>
          </a:stretch>
        </p:blipFill>
        <p:spPr>
          <a:xfrm>
            <a:off x="552343" y="375165"/>
            <a:ext cx="8491691" cy="4580164"/>
          </a:xfrm>
          <a:prstGeom prst="rect">
            <a:avLst/>
          </a:prstGeom>
        </p:spPr>
      </p:pic>
      <p:sp>
        <p:nvSpPr>
          <p:cNvPr id="2" name="Прямоугольник 1"/>
          <p:cNvSpPr/>
          <p:nvPr/>
        </p:nvSpPr>
        <p:spPr>
          <a:xfrm>
            <a:off x="1643743" y="1488002"/>
            <a:ext cx="6153508" cy="1569660"/>
          </a:xfrm>
          <a:prstGeom prst="rect">
            <a:avLst/>
          </a:prstGeom>
        </p:spPr>
        <p:txBody>
          <a:bodyPr wrap="square">
            <a:spAutoFit/>
          </a:bodyPr>
          <a:lstStyle/>
          <a:p>
            <a:pPr algn="just"/>
            <a:r>
              <a:rPr lang="ru-RU" sz="2400" dirty="0" smtClean="0">
                <a:solidFill>
                  <a:srgbClr val="222222"/>
                </a:solidFill>
                <a:latin typeface="Times New Roman" panose="02020603050405020304" pitchFamily="18" charset="0"/>
                <a:cs typeface="Times New Roman" panose="02020603050405020304" pitchFamily="18" charset="0"/>
              </a:rPr>
              <a:t>личностное </a:t>
            </a:r>
            <a:r>
              <a:rPr lang="ru-RU" sz="2400" dirty="0">
                <a:solidFill>
                  <a:srgbClr val="222222"/>
                </a:solidFill>
                <a:latin typeface="Times New Roman" panose="02020603050405020304" pitchFamily="18" charset="0"/>
                <a:cs typeface="Times New Roman" panose="02020603050405020304" pitchFamily="18" charset="0"/>
              </a:rPr>
              <a:t>развитие учащихся, включая гражданское, патриотическое, </a:t>
            </a:r>
            <a:r>
              <a:rPr lang="ru-RU" sz="2400" dirty="0" smtClean="0">
                <a:solidFill>
                  <a:srgbClr val="222222"/>
                </a:solidFill>
                <a:latin typeface="Times New Roman" panose="02020603050405020304" pitchFamily="18" charset="0"/>
                <a:cs typeface="Times New Roman" panose="02020603050405020304" pitchFamily="18" charset="0"/>
              </a:rPr>
              <a:t>духовно-нравственное, эстетическое</a:t>
            </a:r>
            <a:r>
              <a:rPr lang="ru-RU" sz="2400" dirty="0">
                <a:solidFill>
                  <a:srgbClr val="222222"/>
                </a:solidFill>
                <a:latin typeface="Times New Roman" panose="02020603050405020304" pitchFamily="18" charset="0"/>
                <a:cs typeface="Times New Roman" panose="02020603050405020304" pitchFamily="18" charset="0"/>
              </a:rPr>
              <a:t>, физическое, трудовое, экологическое воспитание.</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29933" y="3947399"/>
            <a:ext cx="1320084" cy="738664"/>
          </a:xfrm>
          <a:prstGeom prst="rect">
            <a:avLst/>
          </a:prstGeom>
        </p:spPr>
        <p:txBody>
          <a:bodyPr wrap="square">
            <a:spAutoFit/>
          </a:bodyPr>
          <a:lstStyle/>
          <a:p>
            <a:pPr algn="ctr"/>
            <a:r>
              <a:rPr lang="ru-RU" b="1" dirty="0">
                <a:solidFill>
                  <a:srgbClr val="84EEFC"/>
                </a:solidFill>
                <a:latin typeface="Arial" pitchFamily="34" charset="0"/>
                <a:cs typeface="Arial" pitchFamily="34" charset="0"/>
              </a:rPr>
              <a:t>П.41</a:t>
            </a:r>
          </a:p>
          <a:p>
            <a:pPr algn="ctr"/>
            <a:r>
              <a:rPr lang="ru-RU" b="1" dirty="0">
                <a:solidFill>
                  <a:srgbClr val="84EEFC"/>
                </a:solidFill>
                <a:latin typeface="Arial" pitchFamily="34" charset="0"/>
                <a:cs typeface="Arial" pitchFamily="34" charset="0"/>
              </a:rPr>
              <a:t>обновлённого </a:t>
            </a:r>
            <a:r>
              <a:rPr lang="ru-RU" b="1" dirty="0" smtClean="0">
                <a:solidFill>
                  <a:srgbClr val="84EEFC"/>
                </a:solidFill>
                <a:latin typeface="Arial" pitchFamily="34" charset="0"/>
                <a:cs typeface="Arial" pitchFamily="34" charset="0"/>
              </a:rPr>
              <a:t>ФГОС</a:t>
            </a:r>
            <a:endParaRPr lang="ru-RU" b="1" dirty="0">
              <a:solidFill>
                <a:srgbClr val="84EEFC"/>
              </a:solidFill>
              <a:latin typeface="Arial" pitchFamily="34" charset="0"/>
              <a:cs typeface="Arial" pitchFamily="34" charset="0"/>
            </a:endParaRPr>
          </a:p>
        </p:txBody>
      </p:sp>
      <p:pic>
        <p:nvPicPr>
          <p:cNvPr id="7" name="Рисунок 6"/>
          <p:cNvPicPr>
            <a:picLocks noChangeAspect="1"/>
          </p:cNvPicPr>
          <p:nvPr/>
        </p:nvPicPr>
        <p:blipFill>
          <a:blip r:embed="rId3"/>
          <a:stretch>
            <a:fillRect/>
          </a:stretch>
        </p:blipFill>
        <p:spPr>
          <a:xfrm>
            <a:off x="1004732" y="3484442"/>
            <a:ext cx="1828959" cy="1367147"/>
          </a:xfrm>
          <a:prstGeom prst="rect">
            <a:avLst/>
          </a:prstGeom>
        </p:spPr>
      </p:pic>
      <p:sp>
        <p:nvSpPr>
          <p:cNvPr id="12" name="Прямоугольник 11"/>
          <p:cNvSpPr/>
          <p:nvPr/>
        </p:nvSpPr>
        <p:spPr>
          <a:xfrm>
            <a:off x="975575" y="3806635"/>
            <a:ext cx="1828801" cy="523220"/>
          </a:xfrm>
          <a:prstGeom prst="rect">
            <a:avLst/>
          </a:prstGeom>
        </p:spPr>
        <p:txBody>
          <a:bodyPr wrap="square">
            <a:spAutoFit/>
          </a:bodyPr>
          <a:lstStyle/>
          <a:p>
            <a:pPr algn="ctr"/>
            <a:r>
              <a:rPr lang="ru-RU" b="1" dirty="0">
                <a:solidFill>
                  <a:srgbClr val="84EEFC"/>
                </a:solidFill>
                <a:latin typeface="Arial" pitchFamily="34" charset="0"/>
                <a:cs typeface="Arial" pitchFamily="34" charset="0"/>
              </a:rPr>
              <a:t>П</a:t>
            </a:r>
            <a:r>
              <a:rPr lang="ru-RU" b="1" dirty="0" smtClean="0">
                <a:solidFill>
                  <a:srgbClr val="84EEFC"/>
                </a:solidFill>
                <a:latin typeface="Arial" pitchFamily="34" charset="0"/>
                <a:cs typeface="Arial" pitchFamily="34" charset="0"/>
              </a:rPr>
              <a:t>. 41</a:t>
            </a:r>
            <a:endParaRPr lang="ru-RU" b="1" dirty="0">
              <a:solidFill>
                <a:srgbClr val="84EEFC"/>
              </a:solidFill>
              <a:latin typeface="Arial" pitchFamily="34" charset="0"/>
              <a:cs typeface="Arial" pitchFamily="34" charset="0"/>
            </a:endParaRPr>
          </a:p>
          <a:p>
            <a:pPr algn="ctr"/>
            <a:r>
              <a:rPr lang="ru-RU" b="1" dirty="0" smtClean="0">
                <a:solidFill>
                  <a:srgbClr val="84EEFC"/>
                </a:solidFill>
                <a:latin typeface="Arial" pitchFamily="34" charset="0"/>
                <a:cs typeface="Arial" pitchFamily="34" charset="0"/>
              </a:rPr>
              <a:t>ФГОС </a:t>
            </a:r>
            <a:r>
              <a:rPr lang="ru-RU" b="1" dirty="0">
                <a:solidFill>
                  <a:srgbClr val="84EEFC"/>
                </a:solidFill>
                <a:latin typeface="Arial" pitchFamily="34" charset="0"/>
                <a:cs typeface="Arial" pitchFamily="34" charset="0"/>
              </a:rPr>
              <a:t>НОО</a:t>
            </a:r>
          </a:p>
        </p:txBody>
      </p:sp>
      <p:sp>
        <p:nvSpPr>
          <p:cNvPr id="14" name="Прямоугольник 13"/>
          <p:cNvSpPr/>
          <p:nvPr/>
        </p:nvSpPr>
        <p:spPr>
          <a:xfrm>
            <a:off x="2337345" y="1062056"/>
            <a:ext cx="4785284" cy="523220"/>
          </a:xfrm>
          <a:prstGeom prst="rect">
            <a:avLst/>
          </a:prstGeom>
        </p:spPr>
        <p:txBody>
          <a:bodyPr wrap="none">
            <a:spAutoFit/>
          </a:bodyPr>
          <a:lstStyle/>
          <a:p>
            <a:r>
              <a:rPr lang="ru-RU" sz="2800" b="1" dirty="0">
                <a:solidFill>
                  <a:srgbClr val="222222"/>
                </a:solidFill>
                <a:latin typeface="Times New Roman" panose="02020603050405020304" pitchFamily="18" charset="0"/>
                <a:cs typeface="Times New Roman" panose="02020603050405020304" pitchFamily="18" charset="0"/>
              </a:rPr>
              <a:t>ФГОС также обеспечивают </a:t>
            </a:r>
            <a:endParaRPr lang="ru-RU" sz="2800" b="1" dirty="0">
              <a:latin typeface="Times New Roman" panose="02020603050405020304" pitchFamily="18" charset="0"/>
              <a:cs typeface="Times New Roman" panose="02020603050405020304" pitchFamily="18" charset="0"/>
            </a:endParaRPr>
          </a:p>
        </p:txBody>
      </p:sp>
      <p:pic>
        <p:nvPicPr>
          <p:cNvPr id="18" name="Рисунок 17" descr="7d7bddeb6c0e19c12b5d609d7fab35af.png"/>
          <p:cNvPicPr>
            <a:picLocks noChangeAspect="1"/>
          </p:cNvPicPr>
          <p:nvPr/>
        </p:nvPicPr>
        <p:blipFill>
          <a:blip r:embed="rId4" cstate="print"/>
          <a:stretch>
            <a:fillRect/>
          </a:stretch>
        </p:blipFill>
        <p:spPr>
          <a:xfrm>
            <a:off x="3453339" y="2881739"/>
            <a:ext cx="3341915" cy="16630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ushpin-png-pushpin-png-photos-1000.png"/>
          <p:cNvPicPr>
            <a:picLocks noChangeAspect="1"/>
          </p:cNvPicPr>
          <p:nvPr/>
        </p:nvPicPr>
        <p:blipFill>
          <a:blip r:embed="rId2" cstate="print"/>
          <a:stretch>
            <a:fillRect/>
          </a:stretch>
        </p:blipFill>
        <p:spPr>
          <a:xfrm>
            <a:off x="395536" y="483518"/>
            <a:ext cx="1382485" cy="1036864"/>
          </a:xfrm>
          <a:prstGeom prst="rect">
            <a:avLst/>
          </a:prstGeom>
        </p:spPr>
      </p:pic>
      <p:sp>
        <p:nvSpPr>
          <p:cNvPr id="10" name="Прямоугольник 9"/>
          <p:cNvSpPr/>
          <p:nvPr/>
        </p:nvSpPr>
        <p:spPr>
          <a:xfrm>
            <a:off x="1792443" y="1820682"/>
            <a:ext cx="6297769" cy="461665"/>
          </a:xfrm>
          <a:prstGeom prst="rect">
            <a:avLst/>
          </a:prstGeom>
        </p:spPr>
        <p:txBody>
          <a:bodyPr wrap="square">
            <a:spAutoFit/>
          </a:bodyPr>
          <a:lstStyle/>
          <a:p>
            <a:pPr marL="342900" indent="-342900">
              <a:buFont typeface="Wingdings" panose="05000000000000000000" pitchFamily="2" charset="2"/>
              <a:buChar char="ü"/>
            </a:pP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вводить </a:t>
            </a:r>
            <a:r>
              <a:rPr lang="ru-RU"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углублённое изучение </a:t>
            </a: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предметов;</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424314" y="2351082"/>
            <a:ext cx="6449231" cy="461665"/>
          </a:xfrm>
          <a:prstGeom prst="rect">
            <a:avLst/>
          </a:prstGeom>
        </p:spPr>
        <p:txBody>
          <a:bodyPr wrap="square">
            <a:spAutoFit/>
          </a:bodyPr>
          <a:lstStyle/>
          <a:p>
            <a:pPr marL="342900" indent="-342900">
              <a:buFont typeface="Wingdings" panose="05000000000000000000" pitchFamily="2" charset="2"/>
              <a:buChar char="ü"/>
            </a:pP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комбинировать </a:t>
            </a:r>
            <a:r>
              <a:rPr lang="ru-RU"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предметы, курсы, </a:t>
            </a: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модули;</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860326" y="2965938"/>
            <a:ext cx="7283674" cy="461665"/>
          </a:xfrm>
          <a:prstGeom prst="rect">
            <a:avLst/>
          </a:prstGeom>
        </p:spPr>
        <p:txBody>
          <a:bodyPr wrap="square">
            <a:spAutoFit/>
          </a:bodyPr>
          <a:lstStyle/>
          <a:p>
            <a:pPr marL="342900" indent="-342900">
              <a:buFont typeface="Wingdings" panose="05000000000000000000" pitchFamily="2" charset="2"/>
              <a:buChar char="ü"/>
            </a:pP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разрабатывать </a:t>
            </a:r>
            <a:r>
              <a:rPr lang="ru-RU"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индивидуальные учебные </a:t>
            </a:r>
            <a:r>
              <a:rPr lang="ru-RU"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планы.</a:t>
            </a:r>
            <a:endParaRPr lang="ru-RU" sz="2400" b="1" i="1" dirty="0">
              <a:solidFill>
                <a:srgbClr val="002060"/>
              </a:solidFill>
              <a:latin typeface="Times New Roman" panose="02020603050405020304" pitchFamily="18" charset="0"/>
              <a:cs typeface="Times New Roman" panose="02020603050405020304" pitchFamily="18" charset="0"/>
            </a:endParaRPr>
          </a:p>
        </p:txBody>
      </p:sp>
      <p:pic>
        <p:nvPicPr>
          <p:cNvPr id="14" name="Рисунок 13" descr="IM2709_08_136730847707_0.png"/>
          <p:cNvPicPr>
            <a:picLocks noChangeAspect="1"/>
          </p:cNvPicPr>
          <p:nvPr/>
        </p:nvPicPr>
        <p:blipFill>
          <a:blip r:embed="rId3" cstate="print"/>
          <a:stretch>
            <a:fillRect/>
          </a:stretch>
        </p:blipFill>
        <p:spPr>
          <a:xfrm>
            <a:off x="827584" y="3795886"/>
            <a:ext cx="1961317" cy="1065492"/>
          </a:xfrm>
          <a:prstGeom prst="rect">
            <a:avLst/>
          </a:prstGeom>
        </p:spPr>
      </p:pic>
      <p:pic>
        <p:nvPicPr>
          <p:cNvPr id="3" name="Рисунок 2"/>
          <p:cNvPicPr>
            <a:picLocks noChangeAspect="1"/>
          </p:cNvPicPr>
          <p:nvPr/>
        </p:nvPicPr>
        <p:blipFill>
          <a:blip r:embed="rId4"/>
          <a:stretch>
            <a:fillRect/>
          </a:stretch>
        </p:blipFill>
        <p:spPr>
          <a:xfrm>
            <a:off x="2037140" y="609870"/>
            <a:ext cx="6018054" cy="1118389"/>
          </a:xfrm>
          <a:prstGeom prst="rect">
            <a:avLst/>
          </a:prstGeom>
        </p:spPr>
      </p:pic>
      <p:sp>
        <p:nvSpPr>
          <p:cNvPr id="5" name="Прямоугольник 4"/>
          <p:cNvSpPr/>
          <p:nvPr/>
        </p:nvSpPr>
        <p:spPr>
          <a:xfrm>
            <a:off x="3025953" y="921282"/>
            <a:ext cx="3491661" cy="553357"/>
          </a:xfrm>
          <a:prstGeom prst="rect">
            <a:avLst/>
          </a:prstGeom>
        </p:spPr>
        <p:txBody>
          <a:bodyPr wrap="none">
            <a:spAutoFit/>
          </a:bodyPr>
          <a:lstStyle/>
          <a:p>
            <a:pPr algn="ctr">
              <a:lnSpc>
                <a:spcPct val="107000"/>
              </a:lnSpc>
              <a:spcAft>
                <a:spcPts val="80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ВАРИАТИВНОСТЬ</a:t>
            </a:r>
          </a:p>
        </p:txBody>
      </p:sp>
      <p:sp>
        <p:nvSpPr>
          <p:cNvPr id="6" name="Прямоугольник 5"/>
          <p:cNvSpPr/>
          <p:nvPr/>
        </p:nvSpPr>
        <p:spPr>
          <a:xfrm>
            <a:off x="1792442" y="50657"/>
            <a:ext cx="5958682" cy="523220"/>
          </a:xfrm>
          <a:prstGeom prst="rect">
            <a:avLst/>
          </a:prstGeom>
        </p:spPr>
        <p:txBody>
          <a:bodyPr wrap="none">
            <a:spAutoFit/>
          </a:bodyPr>
          <a:lstStyle/>
          <a:p>
            <a:r>
              <a:rPr lang="ru-RU" sz="2800" b="1" dirty="0" smtClean="0">
                <a:solidFill>
                  <a:srgbClr val="002060"/>
                </a:solidFill>
                <a:latin typeface="Arial Black" panose="020B0A04020102020204" pitchFamily="34" charset="0"/>
              </a:rPr>
              <a:t>   ФГОС </a:t>
            </a:r>
            <a:r>
              <a:rPr lang="ru-RU" sz="2800" b="1" dirty="0">
                <a:solidFill>
                  <a:srgbClr val="002060"/>
                </a:solidFill>
                <a:latin typeface="Arial Black" panose="020B0A04020102020204" pitchFamily="34" charset="0"/>
              </a:rPr>
              <a:t>третьего поколения </a:t>
            </a:r>
            <a:endParaRPr lang="ru-RU" sz="2800" dirty="0">
              <a:solidFill>
                <a:srgbClr val="002060"/>
              </a:solidFill>
              <a:latin typeface="Arial Black" panose="020B0A04020102020204" pitchFamily="34" charset="0"/>
            </a:endParaRPr>
          </a:p>
        </p:txBody>
      </p:sp>
      <p:sp>
        <p:nvSpPr>
          <p:cNvPr id="15" name="Прямоугольник 14"/>
          <p:cNvSpPr/>
          <p:nvPr/>
        </p:nvSpPr>
        <p:spPr>
          <a:xfrm>
            <a:off x="3419872" y="3795886"/>
            <a:ext cx="5400600" cy="1323439"/>
          </a:xfrm>
          <a:prstGeom prst="rect">
            <a:avLst/>
          </a:prstGeom>
        </p:spPr>
        <p:txBody>
          <a:bodyPr wrap="square">
            <a:spAutoFit/>
          </a:bodyPr>
          <a:lstStyle/>
          <a:p>
            <a:pPr lvl="0"/>
            <a:r>
              <a:rPr lang="ru-RU" sz="2000" b="1" u="sng" dirty="0" smtClean="0">
                <a:latin typeface="Times New Roman" panose="02020603050405020304" pitchFamily="18" charset="0"/>
                <a:cs typeface="Times New Roman" panose="02020603050405020304" pitchFamily="18" charset="0"/>
              </a:rPr>
              <a:t>С актуальными текстами </a:t>
            </a:r>
            <a:r>
              <a:rPr lang="ru-RU" sz="2000" b="1" u="sng" dirty="0" smtClean="0">
                <a:latin typeface="Times New Roman" panose="02020603050405020304" pitchFamily="18" charset="0"/>
                <a:cs typeface="Times New Roman" panose="02020603050405020304" pitchFamily="18" charset="0"/>
              </a:rPr>
              <a:t>государственных образовательных стандартов можно </a:t>
            </a:r>
            <a:r>
              <a:rPr lang="ru-RU" sz="2000" b="1" u="sng" dirty="0" smtClean="0">
                <a:latin typeface="Times New Roman" panose="02020603050405020304" pitchFamily="18" charset="0"/>
                <a:cs typeface="Times New Roman" panose="02020603050405020304" pitchFamily="18" charset="0"/>
              </a:rPr>
              <a:t>ознакомиться </a:t>
            </a:r>
            <a:r>
              <a:rPr lang="ru-RU" sz="2000" b="1" u="sng" dirty="0" smtClean="0">
                <a:latin typeface="Times New Roman" panose="02020603050405020304" pitchFamily="18" charset="0"/>
                <a:cs typeface="Times New Roman" panose="02020603050405020304" pitchFamily="18" charset="0"/>
              </a:rPr>
              <a:t>на официальном сайте </a:t>
            </a:r>
            <a:r>
              <a:rPr lang="ru-RU" sz="2000" b="1" u="sng" dirty="0" smtClean="0">
                <a:solidFill>
                  <a:srgbClr val="3D83EB"/>
                </a:solidFill>
                <a:latin typeface="Times New Roman" panose="02020603050405020304" pitchFamily="18" charset="0"/>
                <a:cs typeface="Times New Roman" panose="02020603050405020304" pitchFamily="18" charset="0"/>
              </a:rPr>
              <a:t>fgos.ru и на сайте </a:t>
            </a:r>
            <a:r>
              <a:rPr lang="en-US" sz="2000" b="1" u="sng" dirty="0">
                <a:solidFill>
                  <a:srgbClr val="3D83EB"/>
                </a:solidFill>
                <a:latin typeface="Times New Roman" panose="02020603050405020304" pitchFamily="18" charset="0"/>
                <a:cs typeface="Times New Roman" panose="02020603050405020304" pitchFamily="18" charset="0"/>
              </a:rPr>
              <a:t>https://fgosreestr.ru/</a:t>
            </a:r>
            <a:endParaRPr lang="ru-RU" sz="2000" b="1" u="sng" dirty="0">
              <a:solidFill>
                <a:srgbClr val="3D83EB"/>
              </a:solidFill>
            </a:endParaRPr>
          </a:p>
        </p:txBody>
      </p:sp>
    </p:spTree>
    <p:extLst>
      <p:ext uri="{BB962C8B-B14F-4D97-AF65-F5344CB8AC3E}">
        <p14:creationId xmlns:p14="http://schemas.microsoft.com/office/powerpoint/2010/main" val="266630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52C14-E756-47E9-94F3-12C75E5C91D8}"/>
              </a:ext>
            </a:extLst>
          </p:cNvPr>
          <p:cNvSpPr txBox="1"/>
          <p:nvPr/>
        </p:nvSpPr>
        <p:spPr>
          <a:xfrm>
            <a:off x="0" y="0"/>
            <a:ext cx="9144000" cy="461665"/>
          </a:xfrm>
          <a:prstGeom prst="rect">
            <a:avLst/>
          </a:prstGeom>
          <a:solidFill>
            <a:srgbClr val="FF0000"/>
          </a:solidFill>
        </p:spPr>
        <p:txBody>
          <a:bodyPr wrap="square" rtlCol="0">
            <a:spAutoFit/>
          </a:bodyPr>
          <a:lstStyle/>
          <a:p>
            <a:pPr algn="ctr"/>
            <a:r>
              <a:rPr lang="ru-RU" sz="2400" b="1" dirty="0" smtClean="0">
                <a:solidFill>
                  <a:schemeClr val="bg1"/>
                </a:solidFill>
                <a:latin typeface="Century Gothic" panose="020B0502020202020204" pitchFamily="34" charset="0"/>
              </a:rPr>
              <a:t>Изменения в системе общего образования</a:t>
            </a:r>
            <a:endParaRPr lang="ru-RU" sz="2400" b="1" dirty="0">
              <a:solidFill>
                <a:schemeClr val="bg1"/>
              </a:solidFill>
              <a:latin typeface="Century Gothic" panose="020B0502020202020204" pitchFamily="34" charset="0"/>
            </a:endParaRPr>
          </a:p>
        </p:txBody>
      </p:sp>
      <p:sp>
        <p:nvSpPr>
          <p:cNvPr id="3" name="Прямоугольник 2"/>
          <p:cNvSpPr/>
          <p:nvPr/>
        </p:nvSpPr>
        <p:spPr>
          <a:xfrm>
            <a:off x="251520" y="987574"/>
            <a:ext cx="8640960" cy="830997"/>
          </a:xfrm>
          <a:prstGeom prst="rect">
            <a:avLst/>
          </a:prstGeom>
          <a:solidFill>
            <a:srgbClr val="003366"/>
          </a:solidFill>
        </p:spPr>
        <p:txBody>
          <a:bodyPr wrap="square">
            <a:spAutoFit/>
          </a:bodyPr>
          <a:lstStyle/>
          <a:p>
            <a:pPr algn="ctr"/>
            <a:r>
              <a:rPr lang="ru-RU" sz="2400" b="1" dirty="0">
                <a:solidFill>
                  <a:schemeClr val="bg1"/>
                </a:solidFill>
                <a:latin typeface="Century Gothic" panose="020B0502020202020204" pitchFamily="34" charset="0"/>
              </a:rPr>
              <a:t>С 1 </a:t>
            </a:r>
            <a:r>
              <a:rPr lang="ru-RU" sz="2400" b="1" dirty="0" smtClean="0">
                <a:solidFill>
                  <a:schemeClr val="bg1"/>
                </a:solidFill>
                <a:latin typeface="Century Gothic" panose="020B0502020202020204" pitchFamily="34" charset="0"/>
              </a:rPr>
              <a:t>сентября 2023 </a:t>
            </a:r>
            <a:r>
              <a:rPr lang="ru-RU" sz="2400" b="1" dirty="0">
                <a:solidFill>
                  <a:schemeClr val="bg1"/>
                </a:solidFill>
                <a:latin typeface="Century Gothic" panose="020B0502020202020204" pitchFamily="34" charset="0"/>
              </a:rPr>
              <a:t>года </a:t>
            </a:r>
            <a:r>
              <a:rPr lang="ru-RU" sz="2400" b="1" dirty="0" smtClean="0">
                <a:solidFill>
                  <a:schemeClr val="bg1"/>
                </a:solidFill>
                <a:latin typeface="Century Gothic" panose="020B0502020202020204" pitchFamily="34" charset="0"/>
              </a:rPr>
              <a:t>общеобразовательные организации обязаны работать по ФООП</a:t>
            </a:r>
            <a:endParaRPr lang="ru-RU" sz="2400" b="1" dirty="0">
              <a:solidFill>
                <a:schemeClr val="bg1"/>
              </a:solidFill>
              <a:latin typeface="Century Gothic" panose="020B0502020202020204" pitchFamily="34" charset="0"/>
            </a:endParaRPr>
          </a:p>
        </p:txBody>
      </p:sp>
      <p:sp>
        <p:nvSpPr>
          <p:cNvPr id="4" name="Прямоугольник 3"/>
          <p:cNvSpPr/>
          <p:nvPr/>
        </p:nvSpPr>
        <p:spPr>
          <a:xfrm>
            <a:off x="3059832" y="2355726"/>
            <a:ext cx="5760640" cy="2123658"/>
          </a:xfrm>
          <a:prstGeom prst="rect">
            <a:avLst/>
          </a:prstGeom>
        </p:spPr>
        <p:txBody>
          <a:bodyPr wrap="square">
            <a:spAutoFit/>
          </a:bodyPr>
          <a:lstStyle/>
          <a:p>
            <a:pPr algn="just"/>
            <a:r>
              <a:rPr lang="ru-RU" sz="1200" i="1" dirty="0">
                <a:solidFill>
                  <a:srgbClr val="002060"/>
                </a:solidFill>
              </a:rPr>
              <a:t>Приказ Министерства просвещения Российской Федерации от 16.11.2022 № 992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начального общего </a:t>
            </a:r>
            <a:r>
              <a:rPr lang="ru-RU" sz="1200" i="1" dirty="0" smtClean="0">
                <a:solidFill>
                  <a:srgbClr val="002060"/>
                </a:solidFill>
              </a:rPr>
              <a:t>образования»</a:t>
            </a:r>
          </a:p>
          <a:p>
            <a:pPr algn="just"/>
            <a:endParaRPr lang="ru-RU" sz="1200" i="1" dirty="0">
              <a:solidFill>
                <a:srgbClr val="002060"/>
              </a:solidFill>
            </a:endParaRPr>
          </a:p>
          <a:p>
            <a:pPr algn="just"/>
            <a:r>
              <a:rPr lang="ru-RU" sz="1200" i="1" dirty="0" smtClean="0">
                <a:solidFill>
                  <a:srgbClr val="002060"/>
                </a:solidFill>
              </a:rPr>
              <a:t>Приказ </a:t>
            </a:r>
            <a:r>
              <a:rPr lang="ru-RU" sz="1200" i="1" dirty="0">
                <a:solidFill>
                  <a:srgbClr val="002060"/>
                </a:solidFill>
              </a:rPr>
              <a:t>Министерства просвещения Российской Федерации от 16.11.2022 № 993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основного общего </a:t>
            </a:r>
            <a:r>
              <a:rPr lang="ru-RU" sz="1200" i="1" dirty="0" smtClean="0">
                <a:solidFill>
                  <a:srgbClr val="002060"/>
                </a:solidFill>
              </a:rPr>
              <a:t>образования»</a:t>
            </a:r>
          </a:p>
          <a:p>
            <a:pPr algn="just"/>
            <a:endParaRPr lang="ru-RU" sz="1200" i="1" dirty="0">
              <a:solidFill>
                <a:srgbClr val="002060"/>
              </a:solidFill>
            </a:endParaRPr>
          </a:p>
          <a:p>
            <a:pPr algn="just"/>
            <a:r>
              <a:rPr lang="ru-RU" sz="1200" i="1" dirty="0">
                <a:solidFill>
                  <a:srgbClr val="002060"/>
                </a:solidFill>
              </a:rPr>
              <a:t>Приказ Министерства просвещения Российской Федерации от 23.11.2022 № 1014 </a:t>
            </a:r>
            <a:r>
              <a:rPr lang="ru-RU" sz="1200" i="1" dirty="0" smtClean="0">
                <a:solidFill>
                  <a:srgbClr val="002060"/>
                </a:solidFill>
              </a:rPr>
              <a:t>«Об </a:t>
            </a:r>
            <a:r>
              <a:rPr lang="ru-RU" sz="1200" i="1" dirty="0">
                <a:solidFill>
                  <a:srgbClr val="002060"/>
                </a:solidFill>
              </a:rPr>
              <a:t>утверждении федеральной образовательной программы среднего общего </a:t>
            </a:r>
            <a:r>
              <a:rPr lang="ru-RU" sz="1200" i="1" dirty="0" smtClean="0">
                <a:solidFill>
                  <a:srgbClr val="002060"/>
                </a:solidFill>
              </a:rPr>
              <a:t>образования»</a:t>
            </a:r>
            <a:endParaRPr lang="ru-RU" sz="1200" i="1" dirty="0">
              <a:solidFill>
                <a:srgbClr val="002060"/>
              </a:solidFill>
            </a:endParaRPr>
          </a:p>
        </p:txBody>
      </p:sp>
      <p:pic>
        <p:nvPicPr>
          <p:cNvPr id="8" name="Picture 2" descr="https://cdn-icons-png.flaticon.com/512/417/4172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71750"/>
            <a:ext cx="1580796" cy="1580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rcoder.ru/code/?http%3A%2F%2Fpublication.pravo.gov.ru%2FDocument%2FView%2F0001202212220053&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355726"/>
            <a:ext cx="636826" cy="636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rcoder.ru/code/?http%3A%2F%2Fpublication.pravo.gov.ru%2FDocument%2FView%2F0001202212220024&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87052"/>
            <a:ext cx="636826" cy="636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qrcoder.ru/code/?http%3A%2F%2Fpublication.pravo.gov.ru%2FDocument%2FView%2F0001202212220051&amp;4&a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3807132"/>
            <a:ext cx="636826" cy="63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4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12855</TotalTime>
  <Words>1409</Words>
  <Application>Microsoft Office PowerPoint</Application>
  <PresentationFormat>Экран (16:9)</PresentationFormat>
  <Paragraphs>153</Paragraphs>
  <Slides>19</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Times New Roman</vt:lpstr>
      <vt:lpstr>Calibri</vt:lpstr>
      <vt:lpstr>Century Gothic</vt:lpstr>
      <vt:lpstr>Arial Black</vt:lpstr>
      <vt:lpstr>Arial</vt:lpstr>
      <vt:lpstr>Wingdings</vt:lpstr>
      <vt:lpstr>Simple Light</vt:lpstr>
      <vt:lpstr>«Времена меняются, и мы меняемся вместе с ними…»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Изменения в системе общего образования</vt:lpstr>
      <vt:lpstr>Презентация PowerPoint</vt:lpstr>
      <vt:lpstr>Презентация PowerPoint</vt:lpstr>
      <vt:lpstr>Презентация PowerPoint</vt:lpstr>
      <vt:lpstr>Внесение изменений Федеральный закон «Об образовании в Российской Федерации»</vt:lpstr>
      <vt:lpstr>Федеральные рабочие программы учебных предметов  </vt:lpstr>
      <vt:lpstr>ФООП НОО</vt:lpstr>
      <vt:lpstr>Федеральный календарный учебный график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Яньков Сергей Георгиевич</dc:creator>
  <cp:lastModifiedBy>Крайнова А.Г</cp:lastModifiedBy>
  <cp:revision>696</cp:revision>
  <cp:lastPrinted>2018-09-18T12:28:25Z</cp:lastPrinted>
  <dcterms:modified xsi:type="dcterms:W3CDTF">2023-01-28T05:25:20Z</dcterms:modified>
</cp:coreProperties>
</file>